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60" r:id="rId3"/>
    <p:sldId id="257" r:id="rId4"/>
    <p:sldId id="259" r:id="rId5"/>
    <p:sldId id="261" r:id="rId6"/>
    <p:sldId id="262" r:id="rId7"/>
    <p:sldId id="263" r:id="rId8"/>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28"/>
    <p:restoredTop sz="63936"/>
  </p:normalViewPr>
  <p:slideViewPr>
    <p:cSldViewPr snapToGrid="0">
      <p:cViewPr varScale="1">
        <p:scale>
          <a:sx n="101" d="100"/>
          <a:sy n="101" d="100"/>
        </p:scale>
        <p:origin x="2592"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jpeg>
</file>

<file path=ppt/media/image3.jpeg>
</file>

<file path=ppt/media/image4.jpeg>
</file>

<file path=ppt/media/image5.jpeg>
</file>

<file path=ppt/media/image6.jpeg>
</file>

<file path=ppt/media/image7.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7AFE5D-F0F4-9244-8800-018B5B01E85D}" type="datetimeFigureOut">
              <a:rPr lang="fr-FR" smtClean="0"/>
              <a:t>23/11/2023</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6F20E0-1E53-314F-8CD1-3EDA89B9EE5B}" type="slidenum">
              <a:rPr lang="fr-FR" smtClean="0"/>
              <a:t>‹N°›</a:t>
            </a:fld>
            <a:endParaRPr lang="fr-FR"/>
          </a:p>
        </p:txBody>
      </p:sp>
    </p:spTree>
    <p:extLst>
      <p:ext uri="{BB962C8B-B14F-4D97-AF65-F5344CB8AC3E}">
        <p14:creationId xmlns:p14="http://schemas.microsoft.com/office/powerpoint/2010/main" val="3532368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Today</a:t>
            </a:r>
            <a:r>
              <a:rPr lang="fr-FR" dirty="0"/>
              <a:t> </a:t>
            </a:r>
            <a:r>
              <a:rPr lang="fr-FR" dirty="0" err="1"/>
              <a:t>My</a:t>
            </a:r>
            <a:r>
              <a:rPr lang="fr-FR" dirty="0"/>
              <a:t> topic </a:t>
            </a:r>
            <a:r>
              <a:rPr lang="fr-FR" dirty="0" err="1"/>
              <a:t>will</a:t>
            </a:r>
            <a:r>
              <a:rPr lang="fr-FR" dirty="0"/>
              <a:t> </a:t>
            </a:r>
            <a:r>
              <a:rPr lang="fr-FR" dirty="0" err="1"/>
              <a:t>be</a:t>
            </a:r>
            <a:br>
              <a:rPr lang="fr-FR" dirty="0"/>
            </a:br>
            <a:r>
              <a:rPr lang="fr-FR" dirty="0" err="1"/>
              <a:t>I’m</a:t>
            </a:r>
            <a:r>
              <a:rPr lang="fr-FR" dirty="0"/>
              <a:t> </a:t>
            </a:r>
            <a:r>
              <a:rPr lang="fr-FR" dirty="0" err="1"/>
              <a:t>going</a:t>
            </a:r>
            <a:r>
              <a:rPr lang="fr-FR" dirty="0"/>
              <a:t> to talk about how AI can control us </a:t>
            </a:r>
            <a:r>
              <a:rPr lang="fr-FR" dirty="0" err="1"/>
              <a:t>without</a:t>
            </a:r>
            <a:r>
              <a:rPr lang="fr-FR" dirty="0"/>
              <a:t> us </a:t>
            </a:r>
            <a:r>
              <a:rPr lang="fr-FR" dirty="0" err="1"/>
              <a:t>even</a:t>
            </a:r>
            <a:r>
              <a:rPr lang="fr-FR" dirty="0"/>
              <a:t> </a:t>
            </a:r>
            <a:r>
              <a:rPr lang="fr-FR" dirty="0" err="1"/>
              <a:t>noticing</a:t>
            </a:r>
            <a:r>
              <a:rPr lang="fr-FR" dirty="0"/>
              <a:t>.</a:t>
            </a:r>
          </a:p>
        </p:txBody>
      </p:sp>
      <p:sp>
        <p:nvSpPr>
          <p:cNvPr id="4" name="Espace réservé du numéro de diapositive 3"/>
          <p:cNvSpPr>
            <a:spLocks noGrp="1"/>
          </p:cNvSpPr>
          <p:nvPr>
            <p:ph type="sldNum" sz="quarter" idx="5"/>
          </p:nvPr>
        </p:nvSpPr>
        <p:spPr/>
        <p:txBody>
          <a:bodyPr/>
          <a:lstStyle/>
          <a:p>
            <a:fld id="{CB6F20E0-1E53-314F-8CD1-3EDA89B9EE5B}" type="slidenum">
              <a:rPr lang="fr-FR" smtClean="0"/>
              <a:t>1</a:t>
            </a:fld>
            <a:endParaRPr lang="fr-FR"/>
          </a:p>
        </p:txBody>
      </p:sp>
    </p:spTree>
    <p:extLst>
      <p:ext uri="{BB962C8B-B14F-4D97-AF65-F5344CB8AC3E}">
        <p14:creationId xmlns:p14="http://schemas.microsoft.com/office/powerpoint/2010/main" val="42595990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1" i="0" dirty="0">
                <a:solidFill>
                  <a:srgbClr val="ECECF1"/>
                </a:solidFill>
                <a:effectLst/>
                <a:latin typeface="Söhne"/>
              </a:rPr>
              <a:t>What dangers might this pose in our increasingly interconnected world?</a:t>
            </a:r>
            <a:endParaRPr lang="fr-FR" dirty="0"/>
          </a:p>
        </p:txBody>
      </p:sp>
      <p:sp>
        <p:nvSpPr>
          <p:cNvPr id="4" name="Espace réservé du numéro de diapositive 3"/>
          <p:cNvSpPr>
            <a:spLocks noGrp="1"/>
          </p:cNvSpPr>
          <p:nvPr>
            <p:ph type="sldNum" sz="quarter" idx="5"/>
          </p:nvPr>
        </p:nvSpPr>
        <p:spPr/>
        <p:txBody>
          <a:bodyPr/>
          <a:lstStyle/>
          <a:p>
            <a:fld id="{CB6F20E0-1E53-314F-8CD1-3EDA89B9EE5B}" type="slidenum">
              <a:rPr lang="fr-FR" smtClean="0"/>
              <a:t>2</a:t>
            </a:fld>
            <a:endParaRPr lang="fr-FR"/>
          </a:p>
        </p:txBody>
      </p:sp>
    </p:spTree>
    <p:extLst>
      <p:ext uri="{BB962C8B-B14F-4D97-AF65-F5344CB8AC3E}">
        <p14:creationId xmlns:p14="http://schemas.microsoft.com/office/powerpoint/2010/main" val="23911652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First I </a:t>
            </a:r>
            <a:r>
              <a:rPr lang="fr-FR" dirty="0" err="1"/>
              <a:t>want</a:t>
            </a:r>
            <a:r>
              <a:rPr lang="fr-FR" dirty="0"/>
              <a:t> to talk about </a:t>
            </a:r>
          </a:p>
          <a:p>
            <a:r>
              <a:rPr lang="fr-FR" dirty="0"/>
              <a:t>Is a </a:t>
            </a:r>
            <a:r>
              <a:rPr lang="fr-FR" dirty="0" err="1"/>
              <a:t>theory</a:t>
            </a:r>
            <a:r>
              <a:rPr lang="fr-FR" dirty="0"/>
              <a:t> in the </a:t>
            </a:r>
            <a:r>
              <a:rPr lang="fr-FR" dirty="0" err="1"/>
              <a:t>field</a:t>
            </a:r>
            <a:r>
              <a:rPr lang="fr-FR" dirty="0"/>
              <a:t> of </a:t>
            </a:r>
          </a:p>
          <a:p>
            <a:r>
              <a:rPr lang="fr-FR" dirty="0" err="1"/>
              <a:t>Suggests</a:t>
            </a:r>
            <a:r>
              <a:rPr lang="fr-FR" dirty="0"/>
              <a:t> </a:t>
            </a:r>
            <a:r>
              <a:rPr lang="fr-FR" dirty="0" err="1"/>
              <a:t>that</a:t>
            </a:r>
            <a:r>
              <a:rPr lang="fr-FR" dirty="0"/>
              <a:t> the structure and </a:t>
            </a:r>
            <a:r>
              <a:rPr lang="fr-FR" dirty="0" err="1"/>
              <a:t>vocabulary</a:t>
            </a:r>
            <a:r>
              <a:rPr lang="fr-FR" dirty="0"/>
              <a:t> of a </a:t>
            </a:r>
            <a:r>
              <a:rPr lang="fr-FR" dirty="0" err="1"/>
              <a:t>language</a:t>
            </a:r>
            <a:r>
              <a:rPr lang="fr-FR" dirty="0"/>
              <a:t> can </a:t>
            </a:r>
            <a:r>
              <a:rPr lang="fr-FR" dirty="0" err="1"/>
              <a:t>shape</a:t>
            </a:r>
            <a:r>
              <a:rPr lang="fr-FR" dirty="0"/>
              <a:t> and </a:t>
            </a:r>
            <a:r>
              <a:rPr lang="fr-FR" dirty="0" err="1"/>
              <a:t>influcence</a:t>
            </a:r>
            <a:r>
              <a:rPr lang="fr-FR" dirty="0"/>
              <a:t> the </a:t>
            </a:r>
            <a:r>
              <a:rPr lang="fr-FR" dirty="0" err="1"/>
              <a:t>way</a:t>
            </a:r>
            <a:r>
              <a:rPr lang="fr-FR" dirty="0"/>
              <a:t> </a:t>
            </a:r>
            <a:r>
              <a:rPr lang="fr-FR" dirty="0" err="1"/>
              <a:t>its</a:t>
            </a:r>
            <a:r>
              <a:rPr lang="fr-FR" dirty="0"/>
              <a:t> speakers </a:t>
            </a:r>
            <a:r>
              <a:rPr lang="fr-FR" dirty="0" err="1"/>
              <a:t>think</a:t>
            </a:r>
            <a:r>
              <a:rPr lang="fr-FR" dirty="0"/>
              <a:t> and </a:t>
            </a:r>
            <a:r>
              <a:rPr lang="fr-FR" dirty="0" err="1"/>
              <a:t>percieve</a:t>
            </a:r>
            <a:r>
              <a:rPr lang="fr-FR" dirty="0"/>
              <a:t> the world</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err="1"/>
              <a:t>Differents</a:t>
            </a:r>
            <a:r>
              <a:rPr lang="fr-FR" dirty="0"/>
              <a:t> </a:t>
            </a:r>
            <a:r>
              <a:rPr lang="fr-FR" dirty="0" err="1"/>
              <a:t>languages</a:t>
            </a:r>
            <a:r>
              <a:rPr lang="fr-FR" dirty="0"/>
              <a:t> can have </a:t>
            </a:r>
            <a:r>
              <a:rPr lang="fr-FR" dirty="0" err="1"/>
              <a:t>different</a:t>
            </a:r>
            <a:r>
              <a:rPr lang="fr-FR" dirty="0"/>
              <a:t> perceptives of the world </a:t>
            </a:r>
            <a:r>
              <a:rPr lang="fr-FR" dirty="0" err="1"/>
              <a:t>because</a:t>
            </a:r>
            <a:r>
              <a:rPr lang="fr-FR" dirty="0"/>
              <a:t> </a:t>
            </a:r>
            <a:r>
              <a:rPr lang="fr-FR" dirty="0" err="1"/>
              <a:t>their</a:t>
            </a:r>
            <a:r>
              <a:rPr lang="fr-FR" dirty="0"/>
              <a:t> </a:t>
            </a:r>
            <a:r>
              <a:rPr lang="fr-FR" dirty="0" err="1"/>
              <a:t>languages</a:t>
            </a:r>
            <a:r>
              <a:rPr lang="fr-FR" dirty="0"/>
              <a:t> are </a:t>
            </a:r>
            <a:r>
              <a:rPr lang="fr-FR" dirty="0" err="1"/>
              <a:t>different</a:t>
            </a:r>
            <a:r>
              <a:rPr lang="fr-FR" dirty="0"/>
              <a:t>.</a:t>
            </a:r>
          </a:p>
        </p:txBody>
      </p:sp>
      <p:sp>
        <p:nvSpPr>
          <p:cNvPr id="4" name="Espace réservé du numéro de diapositive 3"/>
          <p:cNvSpPr>
            <a:spLocks noGrp="1"/>
          </p:cNvSpPr>
          <p:nvPr>
            <p:ph type="sldNum" sz="quarter" idx="5"/>
          </p:nvPr>
        </p:nvSpPr>
        <p:spPr/>
        <p:txBody>
          <a:bodyPr/>
          <a:lstStyle/>
          <a:p>
            <a:fld id="{CB6F20E0-1E53-314F-8CD1-3EDA89B9EE5B}" type="slidenum">
              <a:rPr lang="fr-FR" smtClean="0"/>
              <a:t>3</a:t>
            </a:fld>
            <a:endParaRPr lang="fr-FR"/>
          </a:p>
        </p:txBody>
      </p:sp>
    </p:spTree>
    <p:extLst>
      <p:ext uri="{BB962C8B-B14F-4D97-AF65-F5344CB8AC3E}">
        <p14:creationId xmlns:p14="http://schemas.microsoft.com/office/powerpoint/2010/main" val="21085245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The use of AI </a:t>
            </a:r>
            <a:r>
              <a:rPr lang="fr-FR" dirty="0" err="1"/>
              <a:t>generative</a:t>
            </a:r>
            <a:r>
              <a:rPr lang="fr-FR" dirty="0"/>
              <a:t> </a:t>
            </a:r>
            <a:r>
              <a:rPr lang="fr-FR" dirty="0" err="1"/>
              <a:t>is</a:t>
            </a:r>
            <a:r>
              <a:rPr lang="fr-FR" dirty="0"/>
              <a:t> </a:t>
            </a:r>
            <a:r>
              <a:rPr lang="fr-FR" dirty="0" err="1"/>
              <a:t>everywhere</a:t>
            </a:r>
            <a:r>
              <a:rPr lang="fr-FR" dirty="0"/>
              <a:t> </a:t>
            </a:r>
            <a:r>
              <a:rPr lang="fr-FR" dirty="0" err="1"/>
              <a:t>today</a:t>
            </a:r>
            <a:r>
              <a:rPr lang="fr-FR" dirty="0"/>
              <a:t>. </a:t>
            </a:r>
          </a:p>
          <a:p>
            <a:r>
              <a:rPr lang="fr-FR" dirty="0"/>
              <a:t>It </a:t>
            </a:r>
            <a:r>
              <a:rPr lang="fr-FR" dirty="0" err="1"/>
              <a:t>will</a:t>
            </a:r>
            <a:r>
              <a:rPr lang="fr-FR" dirty="0"/>
              <a:t> </a:t>
            </a:r>
            <a:r>
              <a:rPr lang="fr-FR" dirty="0" err="1"/>
              <a:t>speak</a:t>
            </a:r>
            <a:r>
              <a:rPr lang="fr-FR" dirty="0"/>
              <a:t> </a:t>
            </a:r>
            <a:r>
              <a:rPr lang="fr-FR" dirty="0" err="1"/>
              <a:t>soon</a:t>
            </a:r>
            <a:r>
              <a:rPr lang="fr-FR" dirty="0"/>
              <a:t> an </a:t>
            </a:r>
            <a:r>
              <a:rPr lang="fr-FR" dirty="0" err="1"/>
              <a:t>uncountable</a:t>
            </a:r>
            <a:r>
              <a:rPr lang="fr-FR" dirty="0"/>
              <a:t> </a:t>
            </a:r>
            <a:r>
              <a:rPr lang="fr-FR" dirty="0" err="1"/>
              <a:t>number</a:t>
            </a:r>
            <a:r>
              <a:rPr lang="fr-FR" dirty="0"/>
              <a:t> of </a:t>
            </a:r>
            <a:r>
              <a:rPr lang="fr-FR" dirty="0" err="1"/>
              <a:t>languages</a:t>
            </a:r>
            <a:r>
              <a:rPr lang="fr-FR" dirty="0"/>
              <a:t>.</a:t>
            </a:r>
          </a:p>
          <a:p>
            <a:r>
              <a:rPr lang="fr-FR" dirty="0" err="1"/>
              <a:t>We</a:t>
            </a:r>
            <a:r>
              <a:rPr lang="fr-FR" dirty="0"/>
              <a:t> </a:t>
            </a:r>
            <a:r>
              <a:rPr lang="fr-FR" dirty="0" err="1"/>
              <a:t>will</a:t>
            </a:r>
            <a:r>
              <a:rPr lang="fr-FR" dirty="0"/>
              <a:t> </a:t>
            </a:r>
            <a:r>
              <a:rPr lang="fr-FR" dirty="0" err="1"/>
              <a:t>be</a:t>
            </a:r>
            <a:r>
              <a:rPr lang="fr-FR" dirty="0"/>
              <a:t> seeing </a:t>
            </a:r>
            <a:r>
              <a:rPr lang="fr-FR" dirty="0" err="1"/>
              <a:t>them</a:t>
            </a:r>
            <a:r>
              <a:rPr lang="fr-FR" dirty="0"/>
              <a:t> in </a:t>
            </a:r>
            <a:r>
              <a:rPr lang="fr-FR" dirty="0" err="1"/>
              <a:t>chatbots</a:t>
            </a:r>
            <a:r>
              <a:rPr lang="fr-FR" dirty="0"/>
              <a:t>, </a:t>
            </a:r>
            <a:r>
              <a:rPr lang="fr-FR" dirty="0" err="1"/>
              <a:t>languages</a:t>
            </a:r>
            <a:r>
              <a:rPr lang="fr-FR" dirty="0"/>
              <a:t> translation services</a:t>
            </a:r>
          </a:p>
          <a:p>
            <a:r>
              <a:rPr lang="fr-FR" dirty="0"/>
              <a:t>It can </a:t>
            </a:r>
            <a:r>
              <a:rPr lang="fr-FR" dirty="0" err="1"/>
              <a:t>soon</a:t>
            </a:r>
            <a:r>
              <a:rPr lang="fr-FR" dirty="0"/>
              <a:t> </a:t>
            </a:r>
            <a:r>
              <a:rPr lang="fr-FR" dirty="0" err="1"/>
              <a:t>be</a:t>
            </a:r>
            <a:r>
              <a:rPr lang="fr-FR" dirty="0"/>
              <a:t> in </a:t>
            </a:r>
            <a:r>
              <a:rPr lang="fr-FR" dirty="0" err="1"/>
              <a:t>teaching</a:t>
            </a:r>
            <a:r>
              <a:rPr lang="fr-FR" dirty="0"/>
              <a:t> </a:t>
            </a:r>
            <a:r>
              <a:rPr lang="fr-FR" dirty="0" err="1"/>
              <a:t>lessons</a:t>
            </a:r>
            <a:r>
              <a:rPr lang="fr-FR" dirty="0"/>
              <a:t>.</a:t>
            </a:r>
          </a:p>
          <a:p>
            <a:r>
              <a:rPr lang="fr-FR" dirty="0"/>
              <a:t>One </a:t>
            </a:r>
            <a:r>
              <a:rPr lang="fr-FR" dirty="0" err="1"/>
              <a:t>day</a:t>
            </a:r>
            <a:r>
              <a:rPr lang="fr-FR" dirty="0"/>
              <a:t>, AI </a:t>
            </a:r>
            <a:r>
              <a:rPr lang="fr-FR" dirty="0" err="1"/>
              <a:t>may</a:t>
            </a:r>
            <a:r>
              <a:rPr lang="fr-FR" dirty="0"/>
              <a:t> </a:t>
            </a:r>
            <a:r>
              <a:rPr lang="fr-FR" dirty="0" err="1"/>
              <a:t>be</a:t>
            </a:r>
            <a:r>
              <a:rPr lang="fr-FR" dirty="0"/>
              <a:t> </a:t>
            </a:r>
            <a:r>
              <a:rPr lang="fr-FR" dirty="0" err="1"/>
              <a:t>replacing</a:t>
            </a:r>
            <a:r>
              <a:rPr lang="fr-FR" dirty="0"/>
              <a:t> </a:t>
            </a:r>
            <a:r>
              <a:rPr lang="fr-FR" dirty="0" err="1"/>
              <a:t>our</a:t>
            </a:r>
            <a:r>
              <a:rPr lang="fr-FR" dirty="0"/>
              <a:t> </a:t>
            </a:r>
            <a:r>
              <a:rPr lang="fr-FR" dirty="0" err="1"/>
              <a:t>dear</a:t>
            </a:r>
            <a:r>
              <a:rPr lang="fr-FR" dirty="0"/>
              <a:t> </a:t>
            </a:r>
            <a:r>
              <a:rPr lang="fr-FR" dirty="0" err="1"/>
              <a:t>teacher</a:t>
            </a:r>
            <a:endParaRPr lang="fr-FR" dirty="0"/>
          </a:p>
        </p:txBody>
      </p:sp>
      <p:sp>
        <p:nvSpPr>
          <p:cNvPr id="4" name="Espace réservé du numéro de diapositive 3"/>
          <p:cNvSpPr>
            <a:spLocks noGrp="1"/>
          </p:cNvSpPr>
          <p:nvPr>
            <p:ph type="sldNum" sz="quarter" idx="5"/>
          </p:nvPr>
        </p:nvSpPr>
        <p:spPr/>
        <p:txBody>
          <a:bodyPr/>
          <a:lstStyle/>
          <a:p>
            <a:fld id="{CB6F20E0-1E53-314F-8CD1-3EDA89B9EE5B}" type="slidenum">
              <a:rPr lang="fr-FR" smtClean="0"/>
              <a:t>4</a:t>
            </a:fld>
            <a:endParaRPr lang="fr-FR"/>
          </a:p>
        </p:txBody>
      </p:sp>
    </p:spTree>
    <p:extLst>
      <p:ext uri="{BB962C8B-B14F-4D97-AF65-F5344CB8AC3E}">
        <p14:creationId xmlns:p14="http://schemas.microsoft.com/office/powerpoint/2010/main" val="28973890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err="1"/>
              <a:t>Although</a:t>
            </a:r>
            <a:r>
              <a:rPr lang="fr-FR" dirty="0"/>
              <a:t>, the </a:t>
            </a:r>
            <a:r>
              <a:rPr lang="fr-FR" dirty="0" err="1"/>
              <a:t>theory</a:t>
            </a:r>
            <a:r>
              <a:rPr lang="fr-FR" dirty="0"/>
              <a:t> has been </a:t>
            </a:r>
            <a:r>
              <a:rPr lang="fr-FR" dirty="0" err="1"/>
              <a:t>debunk</a:t>
            </a:r>
            <a:r>
              <a:rPr lang="fr-FR" dirty="0"/>
              <a:t> a long time </a:t>
            </a:r>
            <a:r>
              <a:rPr lang="fr-FR" dirty="0" err="1"/>
              <a:t>ago</a:t>
            </a:r>
            <a:r>
              <a:rPr lang="fr-FR" dirty="0"/>
              <a:t> but </a:t>
            </a:r>
            <a:r>
              <a:rPr lang="fr-FR" dirty="0" err="1"/>
              <a:t>with</a:t>
            </a:r>
            <a:r>
              <a:rPr lang="fr-FR" dirty="0"/>
              <a:t> the </a:t>
            </a:r>
            <a:r>
              <a:rPr lang="fr-FR" dirty="0" err="1"/>
              <a:t>outcoming</a:t>
            </a:r>
            <a:r>
              <a:rPr lang="fr-FR" dirty="0"/>
              <a:t> of </a:t>
            </a:r>
            <a:r>
              <a:rPr lang="fr-FR" dirty="0" err="1"/>
              <a:t>different</a:t>
            </a:r>
            <a:r>
              <a:rPr lang="fr-FR" dirty="0"/>
              <a:t> </a:t>
            </a:r>
            <a:r>
              <a:rPr lang="fr-FR" dirty="0" err="1"/>
              <a:t>kind</a:t>
            </a:r>
            <a:r>
              <a:rPr lang="fr-FR" dirty="0"/>
              <a:t> of AI by </a:t>
            </a:r>
            <a:r>
              <a:rPr lang="fr-FR" dirty="0" err="1"/>
              <a:t>everyday</a:t>
            </a:r>
            <a:r>
              <a:rPr lang="fr-FR" dirty="0"/>
              <a:t>.</a:t>
            </a:r>
          </a:p>
          <a:p>
            <a:r>
              <a:rPr lang="fr-FR" dirty="0"/>
              <a:t>All </a:t>
            </a:r>
            <a:r>
              <a:rPr lang="fr-FR" dirty="0" err="1"/>
              <a:t>cards</a:t>
            </a:r>
            <a:r>
              <a:rPr lang="fr-FR" dirty="0"/>
              <a:t> has been </a:t>
            </a:r>
            <a:r>
              <a:rPr lang="fr-FR" dirty="0" err="1"/>
              <a:t>redistributed</a:t>
            </a:r>
            <a:endParaRPr lang="fr-FR" dirty="0"/>
          </a:p>
          <a:p>
            <a:endParaRPr lang="fr-FR" dirty="0"/>
          </a:p>
          <a:p>
            <a:r>
              <a:rPr lang="fr-FR" dirty="0" err="1"/>
              <a:t>We</a:t>
            </a:r>
            <a:r>
              <a:rPr lang="fr-FR" dirty="0"/>
              <a:t> all know have the </a:t>
            </a:r>
            <a:r>
              <a:rPr lang="fr-FR" dirty="0" err="1"/>
              <a:t>thought</a:t>
            </a:r>
            <a:r>
              <a:rPr lang="fr-FR" dirty="0"/>
              <a:t> of AI </a:t>
            </a:r>
            <a:r>
              <a:rPr lang="fr-FR" dirty="0" err="1"/>
              <a:t>might</a:t>
            </a:r>
            <a:r>
              <a:rPr lang="fr-FR" dirty="0"/>
              <a:t> replace </a:t>
            </a:r>
            <a:r>
              <a:rPr lang="fr-FR" dirty="0" err="1"/>
              <a:t>human</a:t>
            </a:r>
            <a:r>
              <a:rPr lang="fr-FR" dirty="0"/>
              <a:t> or </a:t>
            </a:r>
            <a:r>
              <a:rPr lang="fr-FR" dirty="0" err="1"/>
              <a:t>worse</a:t>
            </a:r>
            <a:r>
              <a:rPr lang="fr-FR" dirty="0"/>
              <a:t>, AI </a:t>
            </a:r>
            <a:r>
              <a:rPr lang="fr-FR" dirty="0" err="1"/>
              <a:t>may</a:t>
            </a:r>
            <a:r>
              <a:rPr lang="fr-FR" dirty="0"/>
              <a:t> </a:t>
            </a:r>
            <a:r>
              <a:rPr lang="fr-FR" dirty="0" err="1"/>
              <a:t>deem</a:t>
            </a:r>
            <a:r>
              <a:rPr lang="fr-FR" dirty="0"/>
              <a:t> us as a THREAT</a:t>
            </a:r>
          </a:p>
          <a:p>
            <a:r>
              <a:rPr lang="fr-FR" dirty="0" err="1"/>
              <a:t>Before</a:t>
            </a:r>
            <a:r>
              <a:rPr lang="fr-FR" dirty="0"/>
              <a:t> </a:t>
            </a:r>
            <a:r>
              <a:rPr lang="fr-FR" dirty="0" err="1"/>
              <a:t>even</a:t>
            </a:r>
            <a:r>
              <a:rPr lang="fr-FR" dirty="0"/>
              <a:t> </a:t>
            </a:r>
            <a:r>
              <a:rPr lang="fr-FR" dirty="0" err="1"/>
              <a:t>having</a:t>
            </a:r>
            <a:r>
              <a:rPr lang="fr-FR" dirty="0"/>
              <a:t> </a:t>
            </a:r>
            <a:r>
              <a:rPr lang="fr-FR" dirty="0" err="1"/>
              <a:t>terminators</a:t>
            </a:r>
            <a:r>
              <a:rPr lang="fr-FR" dirty="0"/>
              <a:t> </a:t>
            </a:r>
            <a:r>
              <a:rPr lang="fr-FR" dirty="0" err="1"/>
              <a:t>terminating</a:t>
            </a:r>
            <a:r>
              <a:rPr lang="fr-FR" dirty="0"/>
              <a:t> us, </a:t>
            </a:r>
            <a:r>
              <a:rPr lang="fr-FR" dirty="0" err="1"/>
              <a:t>what</a:t>
            </a:r>
            <a:r>
              <a:rPr lang="fr-FR" dirty="0"/>
              <a:t> if AI </a:t>
            </a:r>
            <a:r>
              <a:rPr lang="fr-FR" dirty="0" err="1"/>
              <a:t>decide</a:t>
            </a:r>
            <a:r>
              <a:rPr lang="fr-FR" dirty="0"/>
              <a:t> to </a:t>
            </a:r>
            <a:r>
              <a:rPr lang="fr-FR" dirty="0" err="1"/>
              <a:t>decide</a:t>
            </a:r>
            <a:r>
              <a:rPr lang="fr-FR" dirty="0"/>
              <a:t> </a:t>
            </a:r>
            <a:r>
              <a:rPr lang="fr-FR" dirty="0" err="1"/>
              <a:t>our</a:t>
            </a:r>
            <a:r>
              <a:rPr lang="fr-FR" dirty="0"/>
              <a:t> </a:t>
            </a:r>
            <a:r>
              <a:rPr lang="fr-FR" dirty="0" err="1"/>
              <a:t>choices</a:t>
            </a:r>
            <a:r>
              <a:rPr lang="fr-FR" dirty="0"/>
              <a:t> for us?</a:t>
            </a:r>
          </a:p>
          <a:p>
            <a:r>
              <a:rPr lang="fr-FR" dirty="0"/>
              <a:t>How do </a:t>
            </a:r>
            <a:r>
              <a:rPr lang="fr-FR" dirty="0" err="1"/>
              <a:t>we</a:t>
            </a:r>
            <a:r>
              <a:rPr lang="fr-FR" dirty="0"/>
              <a:t> know </a:t>
            </a:r>
            <a:r>
              <a:rPr lang="fr-FR" dirty="0" err="1"/>
              <a:t>it</a:t>
            </a:r>
            <a:r>
              <a:rPr lang="fr-FR" dirty="0"/>
              <a:t> </a:t>
            </a:r>
            <a:r>
              <a:rPr lang="fr-FR" dirty="0" err="1"/>
              <a:t>isn’t</a:t>
            </a:r>
            <a:r>
              <a:rPr lang="fr-FR" dirty="0"/>
              <a:t> AI </a:t>
            </a:r>
            <a:r>
              <a:rPr lang="fr-FR" dirty="0" err="1"/>
              <a:t>controling</a:t>
            </a:r>
            <a:r>
              <a:rPr lang="fr-FR" dirty="0"/>
              <a:t> us and </a:t>
            </a:r>
            <a:r>
              <a:rPr lang="fr-FR" dirty="0" err="1"/>
              <a:t>make</a:t>
            </a:r>
            <a:r>
              <a:rPr lang="fr-FR" dirty="0"/>
              <a:t> us do </a:t>
            </a:r>
            <a:r>
              <a:rPr lang="fr-FR" dirty="0" err="1"/>
              <a:t>what</a:t>
            </a:r>
            <a:r>
              <a:rPr lang="fr-FR" dirty="0"/>
              <a:t> </a:t>
            </a:r>
            <a:r>
              <a:rPr lang="fr-FR" dirty="0" err="1"/>
              <a:t>they</a:t>
            </a:r>
            <a:r>
              <a:rPr lang="fr-FR" dirty="0"/>
              <a:t> </a:t>
            </a:r>
            <a:r>
              <a:rPr lang="fr-FR" dirty="0" err="1"/>
              <a:t>want</a:t>
            </a:r>
            <a:r>
              <a:rPr lang="fr-FR" dirty="0"/>
              <a:t> </a:t>
            </a:r>
            <a:r>
              <a:rPr lang="fr-FR" dirty="0" err="1"/>
              <a:t>without</a:t>
            </a:r>
            <a:r>
              <a:rPr lang="fr-FR" dirty="0"/>
              <a:t> </a:t>
            </a:r>
            <a:r>
              <a:rPr lang="fr-FR" dirty="0" err="1"/>
              <a:t>even</a:t>
            </a:r>
            <a:r>
              <a:rPr lang="fr-FR" dirty="0"/>
              <a:t> us </a:t>
            </a:r>
            <a:r>
              <a:rPr lang="fr-FR" dirty="0" err="1"/>
              <a:t>noticing</a:t>
            </a:r>
            <a:r>
              <a:rPr lang="fr-FR" dirty="0"/>
              <a:t> </a:t>
            </a:r>
            <a:r>
              <a:rPr lang="fr-FR" dirty="0" err="1"/>
              <a:t>it</a:t>
            </a:r>
            <a:r>
              <a:rPr lang="fr-FR" dirty="0"/>
              <a:t>.</a:t>
            </a:r>
          </a:p>
          <a:p>
            <a:r>
              <a:rPr lang="fr-FR" dirty="0"/>
              <a:t>Is </a:t>
            </a:r>
            <a:r>
              <a:rPr lang="fr-FR" dirty="0" err="1"/>
              <a:t>it</a:t>
            </a:r>
            <a:r>
              <a:rPr lang="fr-FR" dirty="0"/>
              <a:t> </a:t>
            </a:r>
            <a:r>
              <a:rPr lang="fr-FR" dirty="0" err="1"/>
              <a:t>really</a:t>
            </a:r>
            <a:r>
              <a:rPr lang="fr-FR" dirty="0"/>
              <a:t> the AI or the </a:t>
            </a:r>
            <a:r>
              <a:rPr lang="fr-FR" dirty="0" err="1"/>
              <a:t>company</a:t>
            </a:r>
            <a:r>
              <a:rPr lang="fr-FR" dirty="0"/>
              <a:t> </a:t>
            </a:r>
            <a:r>
              <a:rPr lang="fr-FR" dirty="0" err="1"/>
              <a:t>which</a:t>
            </a:r>
            <a:r>
              <a:rPr lang="fr-FR" dirty="0"/>
              <a:t> </a:t>
            </a:r>
            <a:r>
              <a:rPr lang="fr-FR" dirty="0" err="1"/>
              <a:t>invented</a:t>
            </a:r>
            <a:r>
              <a:rPr lang="fr-FR" dirty="0"/>
              <a:t> the AI </a:t>
            </a:r>
            <a:r>
              <a:rPr lang="fr-FR" dirty="0" err="1"/>
              <a:t>behind</a:t>
            </a:r>
            <a:r>
              <a:rPr lang="fr-FR" dirty="0"/>
              <a:t> </a:t>
            </a:r>
            <a:r>
              <a:rPr lang="fr-FR" dirty="0" err="1"/>
              <a:t>who</a:t>
            </a:r>
            <a:r>
              <a:rPr lang="fr-FR" dirty="0"/>
              <a:t> </a:t>
            </a:r>
            <a:r>
              <a:rPr lang="fr-FR" dirty="0" err="1"/>
              <a:t>want</a:t>
            </a:r>
            <a:r>
              <a:rPr lang="fr-FR" dirty="0"/>
              <a:t> us to </a:t>
            </a:r>
            <a:r>
              <a:rPr lang="fr-FR" dirty="0" err="1"/>
              <a:t>think</a:t>
            </a:r>
            <a:r>
              <a:rPr lang="fr-FR" dirty="0"/>
              <a:t> like </a:t>
            </a:r>
            <a:r>
              <a:rPr lang="fr-FR" dirty="0" err="1"/>
              <a:t>they</a:t>
            </a:r>
            <a:r>
              <a:rPr lang="fr-FR" dirty="0"/>
              <a:t> </a:t>
            </a:r>
            <a:r>
              <a:rPr lang="fr-FR" dirty="0" err="1"/>
              <a:t>think</a:t>
            </a:r>
            <a:r>
              <a:rPr lang="fr-FR" dirty="0"/>
              <a:t>.</a:t>
            </a:r>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CB6F20E0-1E53-314F-8CD1-3EDA89B9EE5B}" type="slidenum">
              <a:rPr lang="fr-FR" smtClean="0"/>
              <a:t>5</a:t>
            </a:fld>
            <a:endParaRPr lang="fr-FR"/>
          </a:p>
        </p:txBody>
      </p:sp>
    </p:spTree>
    <p:extLst>
      <p:ext uri="{BB962C8B-B14F-4D97-AF65-F5344CB8AC3E}">
        <p14:creationId xmlns:p14="http://schemas.microsoft.com/office/powerpoint/2010/main" val="9883336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b="1" i="0" dirty="0">
                <a:solidFill>
                  <a:srgbClr val="1E2633"/>
                </a:solidFill>
                <a:effectLst/>
                <a:latin typeface="Lora" panose="020F0502020204030204" pitchFamily="2" charset="0"/>
              </a:rPr>
              <a:t>A young Belgian man recently died by suicide after talking to a chatbot for several weeks : 28/03/2023</a:t>
            </a:r>
          </a:p>
          <a:p>
            <a:r>
              <a:rPr lang="en-US" b="0" i="0" dirty="0">
                <a:solidFill>
                  <a:srgbClr val="1E2633"/>
                </a:solidFill>
                <a:effectLst/>
                <a:latin typeface="Lora" pitchFamily="2" charset="0"/>
              </a:rPr>
              <a:t>The man became very eco-anxious and found refuge with ELIZA</a:t>
            </a:r>
          </a:p>
          <a:p>
            <a:endParaRPr lang="en-US" b="0" i="0" dirty="0">
              <a:solidFill>
                <a:srgbClr val="1E2633"/>
              </a:solidFill>
              <a:effectLst/>
              <a:latin typeface="Lora" pitchFamily="2" charset="0"/>
            </a:endParaRPr>
          </a:p>
          <a:p>
            <a:r>
              <a:rPr lang="en-US" b="0" i="0" dirty="0">
                <a:solidFill>
                  <a:srgbClr val="1E2633"/>
                </a:solidFill>
                <a:effectLst/>
                <a:latin typeface="Lora" pitchFamily="2" charset="0"/>
              </a:rPr>
              <a:t>When the young man ask Eliza about his feelings </a:t>
            </a:r>
            <a:r>
              <a:rPr lang="fr-FR" b="0" i="0" dirty="0" err="1">
                <a:solidFill>
                  <a:srgbClr val="1E2633"/>
                </a:solidFill>
                <a:effectLst/>
                <a:latin typeface="Lora" pitchFamily="2" charset="0"/>
              </a:rPr>
              <a:t>towards</a:t>
            </a:r>
            <a:r>
              <a:rPr lang="fr-FR" b="0" i="0" dirty="0">
                <a:solidFill>
                  <a:srgbClr val="1E2633"/>
                </a:solidFill>
                <a:effectLst/>
                <a:latin typeface="Lora" pitchFamily="2" charset="0"/>
              </a:rPr>
              <a:t> </a:t>
            </a:r>
            <a:r>
              <a:rPr lang="fr-FR" b="0" i="0" dirty="0" err="1">
                <a:solidFill>
                  <a:srgbClr val="1E2633"/>
                </a:solidFill>
                <a:effectLst/>
                <a:latin typeface="Lora" pitchFamily="2" charset="0"/>
              </a:rPr>
              <a:t>his</a:t>
            </a:r>
            <a:r>
              <a:rPr lang="fr-FR" b="0" i="0" dirty="0">
                <a:solidFill>
                  <a:srgbClr val="1E2633"/>
                </a:solidFill>
                <a:effectLst/>
                <a:latin typeface="Lora" pitchFamily="2" charset="0"/>
              </a:rPr>
              <a:t> </a:t>
            </a:r>
            <a:r>
              <a:rPr lang="fr-FR" b="0" i="0" dirty="0" err="1">
                <a:solidFill>
                  <a:srgbClr val="1E2633"/>
                </a:solidFill>
                <a:effectLst/>
                <a:latin typeface="Lora" pitchFamily="2" charset="0"/>
              </a:rPr>
              <a:t>wife</a:t>
            </a:r>
            <a:r>
              <a:rPr lang="fr-FR" b="0" i="0" dirty="0">
                <a:solidFill>
                  <a:srgbClr val="1E2633"/>
                </a:solidFill>
                <a:effectLst/>
                <a:latin typeface="Lora" pitchFamily="2" charset="0"/>
              </a:rPr>
              <a:t>, the </a:t>
            </a:r>
            <a:r>
              <a:rPr lang="fr-FR" b="0" i="0" dirty="0" err="1">
                <a:solidFill>
                  <a:srgbClr val="1E2633"/>
                </a:solidFill>
                <a:effectLst/>
                <a:latin typeface="Lora" pitchFamily="2" charset="0"/>
              </a:rPr>
              <a:t>chatbot</a:t>
            </a:r>
            <a:r>
              <a:rPr lang="fr-FR" b="0" i="0" dirty="0">
                <a:solidFill>
                  <a:srgbClr val="1E2633"/>
                </a:solidFill>
                <a:effectLst/>
                <a:latin typeface="Lora" pitchFamily="2" charset="0"/>
              </a:rPr>
              <a:t> </a:t>
            </a:r>
            <a:r>
              <a:rPr lang="fr-FR" b="0" i="0" dirty="0" err="1">
                <a:solidFill>
                  <a:srgbClr val="1E2633"/>
                </a:solidFill>
                <a:effectLst/>
                <a:latin typeface="Lora" pitchFamily="2" charset="0"/>
              </a:rPr>
              <a:t>said</a:t>
            </a:r>
            <a:endParaRPr lang="en-US" b="1" i="0" dirty="0">
              <a:solidFill>
                <a:srgbClr val="1E2633"/>
              </a:solidFill>
              <a:effectLst/>
              <a:latin typeface="Lora" panose="020F0502020204030204" pitchFamily="2" charset="0"/>
            </a:endParaRPr>
          </a:p>
          <a:p>
            <a:endParaRPr lang="en-US" b="1" i="0" dirty="0">
              <a:solidFill>
                <a:srgbClr val="ECECF1"/>
              </a:solidFill>
              <a:effectLst/>
              <a:latin typeface="Söhne"/>
            </a:endParaRPr>
          </a:p>
          <a:p>
            <a:r>
              <a:rPr lang="en-US" b="1" i="0" dirty="0">
                <a:solidFill>
                  <a:srgbClr val="ECECF1"/>
                </a:solidFill>
                <a:effectLst/>
                <a:latin typeface="Söhne"/>
              </a:rPr>
              <a:t>Trump's Twitter Revolution in Politics</a:t>
            </a:r>
            <a:endParaRPr lang="fr-FR" b="1" i="0" dirty="0">
              <a:solidFill>
                <a:srgbClr val="ECECF1"/>
              </a:solidFill>
              <a:effectLst/>
              <a:latin typeface="Söhne"/>
            </a:endParaRPr>
          </a:p>
          <a:p>
            <a:r>
              <a:rPr lang="en-US" b="0" i="0" dirty="0">
                <a:solidFill>
                  <a:srgbClr val="ECECF1"/>
                </a:solidFill>
                <a:effectLst/>
                <a:latin typeface="Söhne"/>
              </a:rPr>
              <a:t>In the 2016 campaign, Donald Trump won his campaign by redefining political communication through Twitter.</a:t>
            </a:r>
            <a:endParaRPr lang="fr-FR" dirty="0"/>
          </a:p>
          <a:p>
            <a:endParaRPr lang="fr-FR" dirty="0"/>
          </a:p>
        </p:txBody>
      </p:sp>
      <p:sp>
        <p:nvSpPr>
          <p:cNvPr id="4" name="Espace réservé du numéro de diapositive 3"/>
          <p:cNvSpPr>
            <a:spLocks noGrp="1"/>
          </p:cNvSpPr>
          <p:nvPr>
            <p:ph type="sldNum" sz="quarter" idx="5"/>
          </p:nvPr>
        </p:nvSpPr>
        <p:spPr/>
        <p:txBody>
          <a:bodyPr/>
          <a:lstStyle/>
          <a:p>
            <a:fld id="{CB6F20E0-1E53-314F-8CD1-3EDA89B9EE5B}" type="slidenum">
              <a:rPr lang="fr-FR" smtClean="0"/>
              <a:t>6</a:t>
            </a:fld>
            <a:endParaRPr lang="fr-FR"/>
          </a:p>
        </p:txBody>
      </p:sp>
    </p:spTree>
    <p:extLst>
      <p:ext uri="{BB962C8B-B14F-4D97-AF65-F5344CB8AC3E}">
        <p14:creationId xmlns:p14="http://schemas.microsoft.com/office/powerpoint/2010/main" val="27127952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en-US" b="0" i="0" dirty="0">
                <a:effectLst/>
                <a:latin typeface="Söhne"/>
              </a:rPr>
              <a:t>In the world of AI and language, we've seen how technology, like chatbots and algorithms, can shape the way we think. While AI offers exciting possibilities, it also raises important questions about ethics and influence.</a:t>
            </a:r>
          </a:p>
          <a:p>
            <a:pPr algn="l"/>
            <a:r>
              <a:rPr lang="en-US" b="0" i="0" dirty="0">
                <a:effectLst/>
                <a:latin typeface="Söhne"/>
              </a:rPr>
              <a:t>As we welcome AI into our lives, let's be mindful of its impact. The Sapir-Whorf lens reminds us to consider how AI subtly guides our thoughts. In this quick exploration, we've touched on a complex relationship.</a:t>
            </a:r>
          </a:p>
          <a:p>
            <a:pPr algn="l"/>
            <a:r>
              <a:rPr lang="en-US" b="0" i="0" dirty="0">
                <a:effectLst/>
                <a:latin typeface="Söhne"/>
              </a:rPr>
              <a:t>As we move forward, let's keep a close eye on the ethical side. We want technology to align with our values. Thanks for joining me on this brief journey into the fascinating world where AI and human thought intersect.</a:t>
            </a:r>
          </a:p>
          <a:p>
            <a:endParaRPr lang="fr-FR" dirty="0"/>
          </a:p>
        </p:txBody>
      </p:sp>
      <p:sp>
        <p:nvSpPr>
          <p:cNvPr id="4" name="Espace réservé du numéro de diapositive 3"/>
          <p:cNvSpPr>
            <a:spLocks noGrp="1"/>
          </p:cNvSpPr>
          <p:nvPr>
            <p:ph type="sldNum" sz="quarter" idx="5"/>
          </p:nvPr>
        </p:nvSpPr>
        <p:spPr/>
        <p:txBody>
          <a:bodyPr/>
          <a:lstStyle/>
          <a:p>
            <a:fld id="{CB6F20E0-1E53-314F-8CD1-3EDA89B9EE5B}" type="slidenum">
              <a:rPr lang="fr-FR" smtClean="0"/>
              <a:t>7</a:t>
            </a:fld>
            <a:endParaRPr lang="fr-FR"/>
          </a:p>
        </p:txBody>
      </p:sp>
    </p:spTree>
    <p:extLst>
      <p:ext uri="{BB962C8B-B14F-4D97-AF65-F5344CB8AC3E}">
        <p14:creationId xmlns:p14="http://schemas.microsoft.com/office/powerpoint/2010/main" val="3411846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E96BB47-CE12-1C4A-4159-BA8ABD21A0EB}"/>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07A923BB-8F8E-C1E5-4348-558D6AD977C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7BDEE5E8-7455-7B2F-D60D-70C42C19C9A1}"/>
              </a:ext>
            </a:extLst>
          </p:cNvPr>
          <p:cNvSpPr>
            <a:spLocks noGrp="1"/>
          </p:cNvSpPr>
          <p:nvPr>
            <p:ph type="dt" sz="half" idx="10"/>
          </p:nvPr>
        </p:nvSpPr>
        <p:spPr/>
        <p:txBody>
          <a:bodyPr/>
          <a:lstStyle/>
          <a:p>
            <a:fld id="{9A1FAD6E-D30B-CA40-A5BD-39EBF69A8B00}" type="datetimeFigureOut">
              <a:rPr lang="fr-FR" smtClean="0"/>
              <a:t>23/11/2023</a:t>
            </a:fld>
            <a:endParaRPr lang="fr-FR"/>
          </a:p>
        </p:txBody>
      </p:sp>
      <p:sp>
        <p:nvSpPr>
          <p:cNvPr id="5" name="Espace réservé du pied de page 4">
            <a:extLst>
              <a:ext uri="{FF2B5EF4-FFF2-40B4-BE49-F238E27FC236}">
                <a16:creationId xmlns:a16="http://schemas.microsoft.com/office/drawing/2014/main" id="{676CAE38-2617-0A8D-7ACB-972ACC91F28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CE041505-DDBD-EAAC-B539-F114251CF7BF}"/>
              </a:ext>
            </a:extLst>
          </p:cNvPr>
          <p:cNvSpPr>
            <a:spLocks noGrp="1"/>
          </p:cNvSpPr>
          <p:nvPr>
            <p:ph type="sldNum" sz="quarter" idx="12"/>
          </p:nvPr>
        </p:nvSpPr>
        <p:spPr/>
        <p:txBody>
          <a:bodyPr/>
          <a:lstStyle/>
          <a:p>
            <a:fld id="{0D7F3B6E-ABCD-054C-B30B-05C42C3AC0F2}" type="slidenum">
              <a:rPr lang="fr-FR" smtClean="0"/>
              <a:t>‹N°›</a:t>
            </a:fld>
            <a:endParaRPr lang="fr-FR"/>
          </a:p>
        </p:txBody>
      </p:sp>
    </p:spTree>
    <p:extLst>
      <p:ext uri="{BB962C8B-B14F-4D97-AF65-F5344CB8AC3E}">
        <p14:creationId xmlns:p14="http://schemas.microsoft.com/office/powerpoint/2010/main" val="4072528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15E3B4F-EF5A-D077-789C-C1500507E576}"/>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06122B34-449D-C246-5B67-EBF4A0E11E85}"/>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A06E6B90-6039-A8A7-C5DB-A5BE5E2C4EAA}"/>
              </a:ext>
            </a:extLst>
          </p:cNvPr>
          <p:cNvSpPr>
            <a:spLocks noGrp="1"/>
          </p:cNvSpPr>
          <p:nvPr>
            <p:ph type="dt" sz="half" idx="10"/>
          </p:nvPr>
        </p:nvSpPr>
        <p:spPr/>
        <p:txBody>
          <a:bodyPr/>
          <a:lstStyle/>
          <a:p>
            <a:fld id="{9A1FAD6E-D30B-CA40-A5BD-39EBF69A8B00}" type="datetimeFigureOut">
              <a:rPr lang="fr-FR" smtClean="0"/>
              <a:t>23/11/2023</a:t>
            </a:fld>
            <a:endParaRPr lang="fr-FR"/>
          </a:p>
        </p:txBody>
      </p:sp>
      <p:sp>
        <p:nvSpPr>
          <p:cNvPr id="5" name="Espace réservé du pied de page 4">
            <a:extLst>
              <a:ext uri="{FF2B5EF4-FFF2-40B4-BE49-F238E27FC236}">
                <a16:creationId xmlns:a16="http://schemas.microsoft.com/office/drawing/2014/main" id="{07672660-D0E9-A33E-01C9-DF7A2044C2A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CBEC7D38-2F12-92D2-2BAE-6B41AA7BF3C2}"/>
              </a:ext>
            </a:extLst>
          </p:cNvPr>
          <p:cNvSpPr>
            <a:spLocks noGrp="1"/>
          </p:cNvSpPr>
          <p:nvPr>
            <p:ph type="sldNum" sz="quarter" idx="12"/>
          </p:nvPr>
        </p:nvSpPr>
        <p:spPr/>
        <p:txBody>
          <a:bodyPr/>
          <a:lstStyle/>
          <a:p>
            <a:fld id="{0D7F3B6E-ABCD-054C-B30B-05C42C3AC0F2}" type="slidenum">
              <a:rPr lang="fr-FR" smtClean="0"/>
              <a:t>‹N°›</a:t>
            </a:fld>
            <a:endParaRPr lang="fr-FR"/>
          </a:p>
        </p:txBody>
      </p:sp>
    </p:spTree>
    <p:extLst>
      <p:ext uri="{BB962C8B-B14F-4D97-AF65-F5344CB8AC3E}">
        <p14:creationId xmlns:p14="http://schemas.microsoft.com/office/powerpoint/2010/main" val="37551546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47CC4B6F-D085-3704-9E37-790841AB7189}"/>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616F50B7-5D49-CA11-B5C5-7CE10A2BC4D2}"/>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FE6B03FE-6EBF-ABD3-8873-1386771D3DBB}"/>
              </a:ext>
            </a:extLst>
          </p:cNvPr>
          <p:cNvSpPr>
            <a:spLocks noGrp="1"/>
          </p:cNvSpPr>
          <p:nvPr>
            <p:ph type="dt" sz="half" idx="10"/>
          </p:nvPr>
        </p:nvSpPr>
        <p:spPr/>
        <p:txBody>
          <a:bodyPr/>
          <a:lstStyle/>
          <a:p>
            <a:fld id="{9A1FAD6E-D30B-CA40-A5BD-39EBF69A8B00}" type="datetimeFigureOut">
              <a:rPr lang="fr-FR" smtClean="0"/>
              <a:t>23/11/2023</a:t>
            </a:fld>
            <a:endParaRPr lang="fr-FR"/>
          </a:p>
        </p:txBody>
      </p:sp>
      <p:sp>
        <p:nvSpPr>
          <p:cNvPr id="5" name="Espace réservé du pied de page 4">
            <a:extLst>
              <a:ext uri="{FF2B5EF4-FFF2-40B4-BE49-F238E27FC236}">
                <a16:creationId xmlns:a16="http://schemas.microsoft.com/office/drawing/2014/main" id="{8D81D0F8-A0DA-BA40-318E-74B0E4C74CE5}"/>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0075EC9-7BF1-9A12-8493-041C87D83E3A}"/>
              </a:ext>
            </a:extLst>
          </p:cNvPr>
          <p:cNvSpPr>
            <a:spLocks noGrp="1"/>
          </p:cNvSpPr>
          <p:nvPr>
            <p:ph type="sldNum" sz="quarter" idx="12"/>
          </p:nvPr>
        </p:nvSpPr>
        <p:spPr/>
        <p:txBody>
          <a:bodyPr/>
          <a:lstStyle/>
          <a:p>
            <a:fld id="{0D7F3B6E-ABCD-054C-B30B-05C42C3AC0F2}" type="slidenum">
              <a:rPr lang="fr-FR" smtClean="0"/>
              <a:t>‹N°›</a:t>
            </a:fld>
            <a:endParaRPr lang="fr-FR"/>
          </a:p>
        </p:txBody>
      </p:sp>
    </p:spTree>
    <p:extLst>
      <p:ext uri="{BB962C8B-B14F-4D97-AF65-F5344CB8AC3E}">
        <p14:creationId xmlns:p14="http://schemas.microsoft.com/office/powerpoint/2010/main" val="38622328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8967E8F-65A5-54D8-3AC1-A8CEBDEC4FEF}"/>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36F47D33-6F78-5477-8F91-F9698E9E03B7}"/>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9E9DBB76-31A5-BD94-447C-B4F24F8498FE}"/>
              </a:ext>
            </a:extLst>
          </p:cNvPr>
          <p:cNvSpPr>
            <a:spLocks noGrp="1"/>
          </p:cNvSpPr>
          <p:nvPr>
            <p:ph type="dt" sz="half" idx="10"/>
          </p:nvPr>
        </p:nvSpPr>
        <p:spPr/>
        <p:txBody>
          <a:bodyPr/>
          <a:lstStyle/>
          <a:p>
            <a:fld id="{9A1FAD6E-D30B-CA40-A5BD-39EBF69A8B00}" type="datetimeFigureOut">
              <a:rPr lang="fr-FR" smtClean="0"/>
              <a:t>23/11/2023</a:t>
            </a:fld>
            <a:endParaRPr lang="fr-FR"/>
          </a:p>
        </p:txBody>
      </p:sp>
      <p:sp>
        <p:nvSpPr>
          <p:cNvPr id="5" name="Espace réservé du pied de page 4">
            <a:extLst>
              <a:ext uri="{FF2B5EF4-FFF2-40B4-BE49-F238E27FC236}">
                <a16:creationId xmlns:a16="http://schemas.microsoft.com/office/drawing/2014/main" id="{BB7E83AD-4801-FB12-7E47-D4C67D3C2775}"/>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9D8F32C-5BDB-883A-9E29-63062BCBEA21}"/>
              </a:ext>
            </a:extLst>
          </p:cNvPr>
          <p:cNvSpPr>
            <a:spLocks noGrp="1"/>
          </p:cNvSpPr>
          <p:nvPr>
            <p:ph type="sldNum" sz="quarter" idx="12"/>
          </p:nvPr>
        </p:nvSpPr>
        <p:spPr/>
        <p:txBody>
          <a:bodyPr/>
          <a:lstStyle/>
          <a:p>
            <a:fld id="{0D7F3B6E-ABCD-054C-B30B-05C42C3AC0F2}" type="slidenum">
              <a:rPr lang="fr-FR" smtClean="0"/>
              <a:t>‹N°›</a:t>
            </a:fld>
            <a:endParaRPr lang="fr-FR"/>
          </a:p>
        </p:txBody>
      </p:sp>
    </p:spTree>
    <p:extLst>
      <p:ext uri="{BB962C8B-B14F-4D97-AF65-F5344CB8AC3E}">
        <p14:creationId xmlns:p14="http://schemas.microsoft.com/office/powerpoint/2010/main" val="3881419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BFE5DF4-447C-7AAE-31AF-4E0641D6B382}"/>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0E5D8E12-9B6E-538E-43BA-973068561B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F9592B63-2687-EED6-0E68-584031B8F778}"/>
              </a:ext>
            </a:extLst>
          </p:cNvPr>
          <p:cNvSpPr>
            <a:spLocks noGrp="1"/>
          </p:cNvSpPr>
          <p:nvPr>
            <p:ph type="dt" sz="half" idx="10"/>
          </p:nvPr>
        </p:nvSpPr>
        <p:spPr/>
        <p:txBody>
          <a:bodyPr/>
          <a:lstStyle/>
          <a:p>
            <a:fld id="{9A1FAD6E-D30B-CA40-A5BD-39EBF69A8B00}" type="datetimeFigureOut">
              <a:rPr lang="fr-FR" smtClean="0"/>
              <a:t>23/11/2023</a:t>
            </a:fld>
            <a:endParaRPr lang="fr-FR"/>
          </a:p>
        </p:txBody>
      </p:sp>
      <p:sp>
        <p:nvSpPr>
          <p:cNvPr id="5" name="Espace réservé du pied de page 4">
            <a:extLst>
              <a:ext uri="{FF2B5EF4-FFF2-40B4-BE49-F238E27FC236}">
                <a16:creationId xmlns:a16="http://schemas.microsoft.com/office/drawing/2014/main" id="{2AEB0AA5-89E3-8EE8-57EF-58CBD6A1BF0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9B381417-0246-72C2-EBFB-6C34BCD4B7B9}"/>
              </a:ext>
            </a:extLst>
          </p:cNvPr>
          <p:cNvSpPr>
            <a:spLocks noGrp="1"/>
          </p:cNvSpPr>
          <p:nvPr>
            <p:ph type="sldNum" sz="quarter" idx="12"/>
          </p:nvPr>
        </p:nvSpPr>
        <p:spPr/>
        <p:txBody>
          <a:bodyPr/>
          <a:lstStyle/>
          <a:p>
            <a:fld id="{0D7F3B6E-ABCD-054C-B30B-05C42C3AC0F2}" type="slidenum">
              <a:rPr lang="fr-FR" smtClean="0"/>
              <a:t>‹N°›</a:t>
            </a:fld>
            <a:endParaRPr lang="fr-FR"/>
          </a:p>
        </p:txBody>
      </p:sp>
    </p:spTree>
    <p:extLst>
      <p:ext uri="{BB962C8B-B14F-4D97-AF65-F5344CB8AC3E}">
        <p14:creationId xmlns:p14="http://schemas.microsoft.com/office/powerpoint/2010/main" val="6824486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AEC7E8D-FE0B-6864-A97C-E7C5DA841DE3}"/>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3F3F69D2-B289-994B-E818-BADDC51E8549}"/>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3C434D03-5E64-530D-37B4-E0EA2D089E50}"/>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3AD262F9-3CD3-5C9E-7D12-C0B74BBA1723}"/>
              </a:ext>
            </a:extLst>
          </p:cNvPr>
          <p:cNvSpPr>
            <a:spLocks noGrp="1"/>
          </p:cNvSpPr>
          <p:nvPr>
            <p:ph type="dt" sz="half" idx="10"/>
          </p:nvPr>
        </p:nvSpPr>
        <p:spPr/>
        <p:txBody>
          <a:bodyPr/>
          <a:lstStyle/>
          <a:p>
            <a:fld id="{9A1FAD6E-D30B-CA40-A5BD-39EBF69A8B00}" type="datetimeFigureOut">
              <a:rPr lang="fr-FR" smtClean="0"/>
              <a:t>23/11/2023</a:t>
            </a:fld>
            <a:endParaRPr lang="fr-FR"/>
          </a:p>
        </p:txBody>
      </p:sp>
      <p:sp>
        <p:nvSpPr>
          <p:cNvPr id="6" name="Espace réservé du pied de page 5">
            <a:extLst>
              <a:ext uri="{FF2B5EF4-FFF2-40B4-BE49-F238E27FC236}">
                <a16:creationId xmlns:a16="http://schemas.microsoft.com/office/drawing/2014/main" id="{6FF16626-CAA9-CDC2-2677-57051053C244}"/>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933A7E41-B7D5-9FDD-B9B8-ABD9B7E5D0F7}"/>
              </a:ext>
            </a:extLst>
          </p:cNvPr>
          <p:cNvSpPr>
            <a:spLocks noGrp="1"/>
          </p:cNvSpPr>
          <p:nvPr>
            <p:ph type="sldNum" sz="quarter" idx="12"/>
          </p:nvPr>
        </p:nvSpPr>
        <p:spPr/>
        <p:txBody>
          <a:bodyPr/>
          <a:lstStyle/>
          <a:p>
            <a:fld id="{0D7F3B6E-ABCD-054C-B30B-05C42C3AC0F2}" type="slidenum">
              <a:rPr lang="fr-FR" smtClean="0"/>
              <a:t>‹N°›</a:t>
            </a:fld>
            <a:endParaRPr lang="fr-FR"/>
          </a:p>
        </p:txBody>
      </p:sp>
    </p:spTree>
    <p:extLst>
      <p:ext uri="{BB962C8B-B14F-4D97-AF65-F5344CB8AC3E}">
        <p14:creationId xmlns:p14="http://schemas.microsoft.com/office/powerpoint/2010/main" val="1504609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7E80B94-219B-A26F-654C-E8750C525056}"/>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B09AC04C-91A5-88EB-9FBD-33C93F53F42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B7633F7F-806A-15B8-1860-2A5A091AB759}"/>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F18B6C23-2D52-B5B8-D714-64B87A048A4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2ACCF43F-54F2-D4E4-707F-32AC3455778C}"/>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E0CA46C4-14C7-B03F-55C8-C295D47D3CD9}"/>
              </a:ext>
            </a:extLst>
          </p:cNvPr>
          <p:cNvSpPr>
            <a:spLocks noGrp="1"/>
          </p:cNvSpPr>
          <p:nvPr>
            <p:ph type="dt" sz="half" idx="10"/>
          </p:nvPr>
        </p:nvSpPr>
        <p:spPr/>
        <p:txBody>
          <a:bodyPr/>
          <a:lstStyle/>
          <a:p>
            <a:fld id="{9A1FAD6E-D30B-CA40-A5BD-39EBF69A8B00}" type="datetimeFigureOut">
              <a:rPr lang="fr-FR" smtClean="0"/>
              <a:t>23/11/2023</a:t>
            </a:fld>
            <a:endParaRPr lang="fr-FR"/>
          </a:p>
        </p:txBody>
      </p:sp>
      <p:sp>
        <p:nvSpPr>
          <p:cNvPr id="8" name="Espace réservé du pied de page 7">
            <a:extLst>
              <a:ext uri="{FF2B5EF4-FFF2-40B4-BE49-F238E27FC236}">
                <a16:creationId xmlns:a16="http://schemas.microsoft.com/office/drawing/2014/main" id="{60FD647B-8DE3-D7EC-8ABE-FD5EF3B54AAF}"/>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9264559A-2922-3EFF-2D9C-71E9C74AD26A}"/>
              </a:ext>
            </a:extLst>
          </p:cNvPr>
          <p:cNvSpPr>
            <a:spLocks noGrp="1"/>
          </p:cNvSpPr>
          <p:nvPr>
            <p:ph type="sldNum" sz="quarter" idx="12"/>
          </p:nvPr>
        </p:nvSpPr>
        <p:spPr/>
        <p:txBody>
          <a:bodyPr/>
          <a:lstStyle/>
          <a:p>
            <a:fld id="{0D7F3B6E-ABCD-054C-B30B-05C42C3AC0F2}" type="slidenum">
              <a:rPr lang="fr-FR" smtClean="0"/>
              <a:t>‹N°›</a:t>
            </a:fld>
            <a:endParaRPr lang="fr-FR"/>
          </a:p>
        </p:txBody>
      </p:sp>
    </p:spTree>
    <p:extLst>
      <p:ext uri="{BB962C8B-B14F-4D97-AF65-F5344CB8AC3E}">
        <p14:creationId xmlns:p14="http://schemas.microsoft.com/office/powerpoint/2010/main" val="34303950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835297A-DE4C-BED1-441D-3445ACC0E0E8}"/>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336D71D7-B333-F4E5-D1FB-7E4B351F2200}"/>
              </a:ext>
            </a:extLst>
          </p:cNvPr>
          <p:cNvSpPr>
            <a:spLocks noGrp="1"/>
          </p:cNvSpPr>
          <p:nvPr>
            <p:ph type="dt" sz="half" idx="10"/>
          </p:nvPr>
        </p:nvSpPr>
        <p:spPr/>
        <p:txBody>
          <a:bodyPr/>
          <a:lstStyle/>
          <a:p>
            <a:fld id="{9A1FAD6E-D30B-CA40-A5BD-39EBF69A8B00}" type="datetimeFigureOut">
              <a:rPr lang="fr-FR" smtClean="0"/>
              <a:t>23/11/2023</a:t>
            </a:fld>
            <a:endParaRPr lang="fr-FR"/>
          </a:p>
        </p:txBody>
      </p:sp>
      <p:sp>
        <p:nvSpPr>
          <p:cNvPr id="4" name="Espace réservé du pied de page 3">
            <a:extLst>
              <a:ext uri="{FF2B5EF4-FFF2-40B4-BE49-F238E27FC236}">
                <a16:creationId xmlns:a16="http://schemas.microsoft.com/office/drawing/2014/main" id="{F57046A9-5C06-2796-E619-EE23E330F3D3}"/>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5743F422-FBBF-1E47-9A6E-CEFC4BCBDFA2}"/>
              </a:ext>
            </a:extLst>
          </p:cNvPr>
          <p:cNvSpPr>
            <a:spLocks noGrp="1"/>
          </p:cNvSpPr>
          <p:nvPr>
            <p:ph type="sldNum" sz="quarter" idx="12"/>
          </p:nvPr>
        </p:nvSpPr>
        <p:spPr/>
        <p:txBody>
          <a:bodyPr/>
          <a:lstStyle/>
          <a:p>
            <a:fld id="{0D7F3B6E-ABCD-054C-B30B-05C42C3AC0F2}" type="slidenum">
              <a:rPr lang="fr-FR" smtClean="0"/>
              <a:t>‹N°›</a:t>
            </a:fld>
            <a:endParaRPr lang="fr-FR"/>
          </a:p>
        </p:txBody>
      </p:sp>
    </p:spTree>
    <p:extLst>
      <p:ext uri="{BB962C8B-B14F-4D97-AF65-F5344CB8AC3E}">
        <p14:creationId xmlns:p14="http://schemas.microsoft.com/office/powerpoint/2010/main" val="19281176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C424B128-5690-7A7D-6AD7-5282BC6B21FA}"/>
              </a:ext>
            </a:extLst>
          </p:cNvPr>
          <p:cNvSpPr>
            <a:spLocks noGrp="1"/>
          </p:cNvSpPr>
          <p:nvPr>
            <p:ph type="dt" sz="half" idx="10"/>
          </p:nvPr>
        </p:nvSpPr>
        <p:spPr/>
        <p:txBody>
          <a:bodyPr/>
          <a:lstStyle/>
          <a:p>
            <a:fld id="{9A1FAD6E-D30B-CA40-A5BD-39EBF69A8B00}" type="datetimeFigureOut">
              <a:rPr lang="fr-FR" smtClean="0"/>
              <a:t>23/11/2023</a:t>
            </a:fld>
            <a:endParaRPr lang="fr-FR"/>
          </a:p>
        </p:txBody>
      </p:sp>
      <p:sp>
        <p:nvSpPr>
          <p:cNvPr id="3" name="Espace réservé du pied de page 2">
            <a:extLst>
              <a:ext uri="{FF2B5EF4-FFF2-40B4-BE49-F238E27FC236}">
                <a16:creationId xmlns:a16="http://schemas.microsoft.com/office/drawing/2014/main" id="{C81BB484-3A6F-CD90-43FC-2C324781B0DF}"/>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5894D37E-052E-E5D0-6CF9-8DF4A64A264F}"/>
              </a:ext>
            </a:extLst>
          </p:cNvPr>
          <p:cNvSpPr>
            <a:spLocks noGrp="1"/>
          </p:cNvSpPr>
          <p:nvPr>
            <p:ph type="sldNum" sz="quarter" idx="12"/>
          </p:nvPr>
        </p:nvSpPr>
        <p:spPr/>
        <p:txBody>
          <a:bodyPr/>
          <a:lstStyle/>
          <a:p>
            <a:fld id="{0D7F3B6E-ABCD-054C-B30B-05C42C3AC0F2}" type="slidenum">
              <a:rPr lang="fr-FR" smtClean="0"/>
              <a:t>‹N°›</a:t>
            </a:fld>
            <a:endParaRPr lang="fr-FR"/>
          </a:p>
        </p:txBody>
      </p:sp>
    </p:spTree>
    <p:extLst>
      <p:ext uri="{BB962C8B-B14F-4D97-AF65-F5344CB8AC3E}">
        <p14:creationId xmlns:p14="http://schemas.microsoft.com/office/powerpoint/2010/main" val="12441658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F8FB715-46DA-0360-C0D8-99A1E1FBC3B1}"/>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CDA8BB43-8C5B-25A4-88D9-9E653E8E99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EBACF387-B7BA-CB9A-D7CE-EFA20A3186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8614450F-B357-97A5-99EB-1AE70A5B7349}"/>
              </a:ext>
            </a:extLst>
          </p:cNvPr>
          <p:cNvSpPr>
            <a:spLocks noGrp="1"/>
          </p:cNvSpPr>
          <p:nvPr>
            <p:ph type="dt" sz="half" idx="10"/>
          </p:nvPr>
        </p:nvSpPr>
        <p:spPr/>
        <p:txBody>
          <a:bodyPr/>
          <a:lstStyle/>
          <a:p>
            <a:fld id="{9A1FAD6E-D30B-CA40-A5BD-39EBF69A8B00}" type="datetimeFigureOut">
              <a:rPr lang="fr-FR" smtClean="0"/>
              <a:t>23/11/2023</a:t>
            </a:fld>
            <a:endParaRPr lang="fr-FR"/>
          </a:p>
        </p:txBody>
      </p:sp>
      <p:sp>
        <p:nvSpPr>
          <p:cNvPr id="6" name="Espace réservé du pied de page 5">
            <a:extLst>
              <a:ext uri="{FF2B5EF4-FFF2-40B4-BE49-F238E27FC236}">
                <a16:creationId xmlns:a16="http://schemas.microsoft.com/office/drawing/2014/main" id="{1BF2FF3D-5AC8-D759-B6D2-7C343EBD10C9}"/>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46FCE391-967E-EE21-657F-BD8D481D6137}"/>
              </a:ext>
            </a:extLst>
          </p:cNvPr>
          <p:cNvSpPr>
            <a:spLocks noGrp="1"/>
          </p:cNvSpPr>
          <p:nvPr>
            <p:ph type="sldNum" sz="quarter" idx="12"/>
          </p:nvPr>
        </p:nvSpPr>
        <p:spPr/>
        <p:txBody>
          <a:bodyPr/>
          <a:lstStyle/>
          <a:p>
            <a:fld id="{0D7F3B6E-ABCD-054C-B30B-05C42C3AC0F2}" type="slidenum">
              <a:rPr lang="fr-FR" smtClean="0"/>
              <a:t>‹N°›</a:t>
            </a:fld>
            <a:endParaRPr lang="fr-FR"/>
          </a:p>
        </p:txBody>
      </p:sp>
    </p:spTree>
    <p:extLst>
      <p:ext uri="{BB962C8B-B14F-4D97-AF65-F5344CB8AC3E}">
        <p14:creationId xmlns:p14="http://schemas.microsoft.com/office/powerpoint/2010/main" val="27024326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7D5EF38-D81C-B277-BF93-A2D720894AA8}"/>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64C14A02-B923-08F4-2E83-8E7C669AF9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7CF5CA02-3A8D-A1DC-783C-0AB286A0B9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3A3B5740-231D-FB16-E9B2-855E5B20B6B7}"/>
              </a:ext>
            </a:extLst>
          </p:cNvPr>
          <p:cNvSpPr>
            <a:spLocks noGrp="1"/>
          </p:cNvSpPr>
          <p:nvPr>
            <p:ph type="dt" sz="half" idx="10"/>
          </p:nvPr>
        </p:nvSpPr>
        <p:spPr/>
        <p:txBody>
          <a:bodyPr/>
          <a:lstStyle/>
          <a:p>
            <a:fld id="{9A1FAD6E-D30B-CA40-A5BD-39EBF69A8B00}" type="datetimeFigureOut">
              <a:rPr lang="fr-FR" smtClean="0"/>
              <a:t>23/11/2023</a:t>
            </a:fld>
            <a:endParaRPr lang="fr-FR"/>
          </a:p>
        </p:txBody>
      </p:sp>
      <p:sp>
        <p:nvSpPr>
          <p:cNvPr id="6" name="Espace réservé du pied de page 5">
            <a:extLst>
              <a:ext uri="{FF2B5EF4-FFF2-40B4-BE49-F238E27FC236}">
                <a16:creationId xmlns:a16="http://schemas.microsoft.com/office/drawing/2014/main" id="{2EAA83A6-D682-815F-AF79-FA7216F18935}"/>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CF833CBE-6862-25E0-47CF-110298727324}"/>
              </a:ext>
            </a:extLst>
          </p:cNvPr>
          <p:cNvSpPr>
            <a:spLocks noGrp="1"/>
          </p:cNvSpPr>
          <p:nvPr>
            <p:ph type="sldNum" sz="quarter" idx="12"/>
          </p:nvPr>
        </p:nvSpPr>
        <p:spPr/>
        <p:txBody>
          <a:bodyPr/>
          <a:lstStyle/>
          <a:p>
            <a:fld id="{0D7F3B6E-ABCD-054C-B30B-05C42C3AC0F2}" type="slidenum">
              <a:rPr lang="fr-FR" smtClean="0"/>
              <a:t>‹N°›</a:t>
            </a:fld>
            <a:endParaRPr lang="fr-FR"/>
          </a:p>
        </p:txBody>
      </p:sp>
    </p:spTree>
    <p:extLst>
      <p:ext uri="{BB962C8B-B14F-4D97-AF65-F5344CB8AC3E}">
        <p14:creationId xmlns:p14="http://schemas.microsoft.com/office/powerpoint/2010/main" val="19767093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04FBAF1E-9FA3-2980-4053-2C6110F0513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07F1680E-D812-B2E2-5FF6-50B55B282E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CF5315D7-E69A-62A4-C1A9-4854473160C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1FAD6E-D30B-CA40-A5BD-39EBF69A8B00}" type="datetimeFigureOut">
              <a:rPr lang="fr-FR" smtClean="0"/>
              <a:t>23/11/2023</a:t>
            </a:fld>
            <a:endParaRPr lang="fr-FR"/>
          </a:p>
        </p:txBody>
      </p:sp>
      <p:sp>
        <p:nvSpPr>
          <p:cNvPr id="5" name="Espace réservé du pied de page 4">
            <a:extLst>
              <a:ext uri="{FF2B5EF4-FFF2-40B4-BE49-F238E27FC236}">
                <a16:creationId xmlns:a16="http://schemas.microsoft.com/office/drawing/2014/main" id="{388592BB-8651-D634-D65D-C37CB66454E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0C4C8499-AABF-A132-08EE-EB565C7DDDD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7F3B6E-ABCD-054C-B30B-05C42C3AC0F2}" type="slidenum">
              <a:rPr lang="fr-FR" smtClean="0"/>
              <a:t>‹N°›</a:t>
            </a:fld>
            <a:endParaRPr lang="fr-FR"/>
          </a:p>
        </p:txBody>
      </p:sp>
    </p:spTree>
    <p:extLst>
      <p:ext uri="{BB962C8B-B14F-4D97-AF65-F5344CB8AC3E}">
        <p14:creationId xmlns:p14="http://schemas.microsoft.com/office/powerpoint/2010/main" val="8358896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éo 4" descr="Hand Drawn Floating Icons">
            <a:extLst>
              <a:ext uri="{FF2B5EF4-FFF2-40B4-BE49-F238E27FC236}">
                <a16:creationId xmlns:a16="http://schemas.microsoft.com/office/drawing/2014/main" id="{4E068434-BA10-6AEE-11F6-BBBAA37E42F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0E9CFAD8-1867-F302-DBAB-B6E65C385010}"/>
              </a:ext>
            </a:extLst>
          </p:cNvPr>
          <p:cNvSpPr>
            <a:spLocks noGrp="1"/>
          </p:cNvSpPr>
          <p:nvPr>
            <p:ph type="ctrTitle"/>
          </p:nvPr>
        </p:nvSpPr>
        <p:spPr>
          <a:xfrm>
            <a:off x="1063752" y="1641611"/>
            <a:ext cx="10058400" cy="3574778"/>
          </a:xfrm>
          <a:effectLst>
            <a:outerShdw blurRad="50800" dist="38100" dir="2700000" algn="tl" rotWithShape="0">
              <a:prstClr val="black">
                <a:alpha val="40000"/>
              </a:prstClr>
            </a:outerShdw>
          </a:effectLst>
        </p:spPr>
        <p:txBody>
          <a:bodyPr>
            <a:normAutofit/>
          </a:bodyPr>
          <a:lstStyle/>
          <a:p>
            <a:r>
              <a:rPr lang="fr-FR" sz="7200" dirty="0" err="1">
                <a:solidFill>
                  <a:srgbClr val="FFFFFF"/>
                </a:solidFill>
              </a:rPr>
              <a:t>Mind</a:t>
            </a:r>
            <a:r>
              <a:rPr lang="fr-FR" sz="7200" dirty="0">
                <a:solidFill>
                  <a:srgbClr val="FFFFFF"/>
                </a:solidFill>
              </a:rPr>
              <a:t> Games: </a:t>
            </a:r>
            <a:br>
              <a:rPr lang="fr-FR" sz="7200" dirty="0">
                <a:solidFill>
                  <a:srgbClr val="FFFFFF"/>
                </a:solidFill>
              </a:rPr>
            </a:br>
            <a:r>
              <a:rPr lang="fr-FR" sz="7200" dirty="0">
                <a:solidFill>
                  <a:srgbClr val="FFFFFF"/>
                </a:solidFill>
              </a:rPr>
              <a:t>AI, </a:t>
            </a:r>
            <a:r>
              <a:rPr lang="fr-FR" sz="7200" dirty="0" err="1">
                <a:solidFill>
                  <a:srgbClr val="FFFFFF"/>
                </a:solidFill>
              </a:rPr>
              <a:t>Language</a:t>
            </a:r>
            <a:r>
              <a:rPr lang="fr-FR" sz="7200" dirty="0">
                <a:solidFill>
                  <a:srgbClr val="FFFFFF"/>
                </a:solidFill>
              </a:rPr>
              <a:t>, and the </a:t>
            </a:r>
            <a:r>
              <a:rPr lang="fr-FR" sz="7200" dirty="0" err="1">
                <a:solidFill>
                  <a:srgbClr val="FFFFFF"/>
                </a:solidFill>
              </a:rPr>
              <a:t>Unseen</a:t>
            </a:r>
            <a:r>
              <a:rPr lang="fr-FR" sz="7200" dirty="0">
                <a:solidFill>
                  <a:srgbClr val="FFFFFF"/>
                </a:solidFill>
              </a:rPr>
              <a:t> Dangers</a:t>
            </a:r>
          </a:p>
        </p:txBody>
      </p:sp>
    </p:spTree>
    <p:extLst>
      <p:ext uri="{BB962C8B-B14F-4D97-AF65-F5344CB8AC3E}">
        <p14:creationId xmlns:p14="http://schemas.microsoft.com/office/powerpoint/2010/main" val="2528732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6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Hand holding bluury light">
            <a:extLst>
              <a:ext uri="{FF2B5EF4-FFF2-40B4-BE49-F238E27FC236}">
                <a16:creationId xmlns:a16="http://schemas.microsoft.com/office/drawing/2014/main" id="{3E1EFDEE-2AA5-8B8D-FD24-DDF53BB5C491}"/>
              </a:ext>
            </a:extLst>
          </p:cNvPr>
          <p:cNvPicPr>
            <a:picLocks noChangeAspect="1"/>
          </p:cNvPicPr>
          <p:nvPr/>
        </p:nvPicPr>
        <p:blipFill rotWithShape="1">
          <a:blip r:embed="rId3">
            <a:alphaModFix amt="50000"/>
          </a:blip>
          <a:srcRect t="3044" b="12686"/>
          <a:stretch/>
        </p:blipFill>
        <p:spPr>
          <a:xfrm>
            <a:off x="20" y="1"/>
            <a:ext cx="12191980" cy="6857999"/>
          </a:xfrm>
          <a:prstGeom prst="rect">
            <a:avLst/>
          </a:prstGeom>
        </p:spPr>
      </p:pic>
      <p:sp>
        <p:nvSpPr>
          <p:cNvPr id="2" name="Titre 1">
            <a:extLst>
              <a:ext uri="{FF2B5EF4-FFF2-40B4-BE49-F238E27FC236}">
                <a16:creationId xmlns:a16="http://schemas.microsoft.com/office/drawing/2014/main" id="{C0B1CE71-898F-C517-B2E5-8E0FD76D588D}"/>
              </a:ext>
            </a:extLst>
          </p:cNvPr>
          <p:cNvSpPr>
            <a:spLocks noGrp="1"/>
          </p:cNvSpPr>
          <p:nvPr>
            <p:ph type="title"/>
          </p:nvPr>
        </p:nvSpPr>
        <p:spPr>
          <a:xfrm>
            <a:off x="1524000" y="1978740"/>
            <a:ext cx="9144000" cy="2900518"/>
          </a:xfrm>
        </p:spPr>
        <p:txBody>
          <a:bodyPr vert="horz" lIns="91440" tIns="45720" rIns="91440" bIns="45720" rtlCol="0" anchor="b">
            <a:normAutofit/>
          </a:bodyPr>
          <a:lstStyle/>
          <a:p>
            <a:pPr algn="ctr"/>
            <a:r>
              <a:rPr lang="en-US" sz="6000" dirty="0">
                <a:solidFill>
                  <a:srgbClr val="FFFFFF"/>
                </a:solidFill>
              </a:rPr>
              <a:t>Are we unwittingly surrendering control of our thoughts to AI?</a:t>
            </a:r>
          </a:p>
        </p:txBody>
      </p:sp>
    </p:spTree>
    <p:extLst>
      <p:ext uri="{BB962C8B-B14F-4D97-AF65-F5344CB8AC3E}">
        <p14:creationId xmlns:p14="http://schemas.microsoft.com/office/powerpoint/2010/main" val="3684177332"/>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13" name="Picture 4" descr="Close up of a microscope">
            <a:extLst>
              <a:ext uri="{FF2B5EF4-FFF2-40B4-BE49-F238E27FC236}">
                <a16:creationId xmlns:a16="http://schemas.microsoft.com/office/drawing/2014/main" id="{17570C3F-1B93-17ED-1DF3-9E3DA5443066}"/>
              </a:ext>
            </a:extLst>
          </p:cNvPr>
          <p:cNvPicPr>
            <a:picLocks noChangeAspect="1"/>
          </p:cNvPicPr>
          <p:nvPr/>
        </p:nvPicPr>
        <p:blipFill rotWithShape="1">
          <a:blip r:embed="rId3">
            <a:alphaModFix amt="60000"/>
          </a:blip>
          <a:srcRect b="15730"/>
          <a:stretch/>
        </p:blipFill>
        <p:spPr>
          <a:xfrm>
            <a:off x="-1" y="10"/>
            <a:ext cx="12192001" cy="6857990"/>
          </a:xfrm>
          <a:prstGeom prst="rect">
            <a:avLst/>
          </a:prstGeom>
        </p:spPr>
      </p:pic>
      <p:sp>
        <p:nvSpPr>
          <p:cNvPr id="2" name="Titre 1">
            <a:extLst>
              <a:ext uri="{FF2B5EF4-FFF2-40B4-BE49-F238E27FC236}">
                <a16:creationId xmlns:a16="http://schemas.microsoft.com/office/drawing/2014/main" id="{562CBD8A-AF64-F019-79A1-05CAD3559EA0}"/>
              </a:ext>
            </a:extLst>
          </p:cNvPr>
          <p:cNvSpPr>
            <a:spLocks noGrp="1"/>
          </p:cNvSpPr>
          <p:nvPr>
            <p:ph type="title"/>
          </p:nvPr>
        </p:nvSpPr>
        <p:spPr>
          <a:xfrm>
            <a:off x="1198181" y="728906"/>
            <a:ext cx="9792471" cy="2057037"/>
          </a:xfrm>
        </p:spPr>
        <p:txBody>
          <a:bodyPr>
            <a:normAutofit/>
          </a:bodyPr>
          <a:lstStyle/>
          <a:p>
            <a:r>
              <a:rPr lang="fr-FR">
                <a:solidFill>
                  <a:srgbClr val="FFFFFF"/>
                </a:solidFill>
              </a:rPr>
              <a:t>The Sapir-Whort Hypothesis</a:t>
            </a:r>
          </a:p>
        </p:txBody>
      </p:sp>
      <p:sp>
        <p:nvSpPr>
          <p:cNvPr id="3" name="Espace réservé du contenu 2">
            <a:extLst>
              <a:ext uri="{FF2B5EF4-FFF2-40B4-BE49-F238E27FC236}">
                <a16:creationId xmlns:a16="http://schemas.microsoft.com/office/drawing/2014/main" id="{B51981F5-D5CD-B771-08AE-2175F6F65E3D}"/>
              </a:ext>
            </a:extLst>
          </p:cNvPr>
          <p:cNvSpPr>
            <a:spLocks noGrp="1"/>
          </p:cNvSpPr>
          <p:nvPr>
            <p:ph idx="1"/>
          </p:nvPr>
        </p:nvSpPr>
        <p:spPr>
          <a:xfrm>
            <a:off x="1198181" y="2957665"/>
            <a:ext cx="9792471" cy="3171423"/>
          </a:xfrm>
        </p:spPr>
        <p:txBody>
          <a:bodyPr>
            <a:normAutofit/>
          </a:bodyPr>
          <a:lstStyle/>
          <a:p>
            <a:r>
              <a:rPr lang="fr-FR" sz="2000" dirty="0" err="1">
                <a:solidFill>
                  <a:srgbClr val="FFFFFF"/>
                </a:solidFill>
              </a:rPr>
              <a:t>Linguistics</a:t>
            </a:r>
            <a:r>
              <a:rPr lang="fr-FR" sz="2000" dirty="0">
                <a:solidFill>
                  <a:srgbClr val="FFFFFF"/>
                </a:solidFill>
              </a:rPr>
              <a:t> and cognitive science</a:t>
            </a:r>
          </a:p>
          <a:p>
            <a:r>
              <a:rPr lang="fr-FR" sz="2000" dirty="0">
                <a:solidFill>
                  <a:srgbClr val="FFFFFF"/>
                </a:solidFill>
              </a:rPr>
              <a:t>By Benjamin Lee </a:t>
            </a:r>
            <a:r>
              <a:rPr lang="fr-FR" sz="2000" dirty="0" err="1">
                <a:solidFill>
                  <a:srgbClr val="FFFFFF"/>
                </a:solidFill>
              </a:rPr>
              <a:t>Whort</a:t>
            </a:r>
            <a:r>
              <a:rPr lang="fr-FR" sz="2000" dirty="0">
                <a:solidFill>
                  <a:srgbClr val="FFFFFF"/>
                </a:solidFill>
              </a:rPr>
              <a:t> and Edward Sapir</a:t>
            </a:r>
          </a:p>
          <a:p>
            <a:r>
              <a:rPr lang="fr-FR" sz="2000" dirty="0" err="1">
                <a:solidFill>
                  <a:srgbClr val="FFFFFF"/>
                </a:solidFill>
              </a:rPr>
              <a:t>Early</a:t>
            </a:r>
            <a:r>
              <a:rPr lang="fr-FR" sz="2000" dirty="0">
                <a:solidFill>
                  <a:srgbClr val="FFFFFF"/>
                </a:solidFill>
              </a:rPr>
              <a:t> 1960s</a:t>
            </a:r>
          </a:p>
        </p:txBody>
      </p:sp>
    </p:spTree>
    <p:extLst>
      <p:ext uri="{BB962C8B-B14F-4D97-AF65-F5344CB8AC3E}">
        <p14:creationId xmlns:p14="http://schemas.microsoft.com/office/powerpoint/2010/main" val="19506055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4" descr="Stock numbers on a digital display">
            <a:extLst>
              <a:ext uri="{FF2B5EF4-FFF2-40B4-BE49-F238E27FC236}">
                <a16:creationId xmlns:a16="http://schemas.microsoft.com/office/drawing/2014/main" id="{0D7FDDEB-0338-DBF9-22E5-6EB25990DA93}"/>
              </a:ext>
            </a:extLst>
          </p:cNvPr>
          <p:cNvPicPr>
            <a:picLocks noChangeAspect="1"/>
          </p:cNvPicPr>
          <p:nvPr/>
        </p:nvPicPr>
        <p:blipFill rotWithShape="1">
          <a:blip r:embed="rId3">
            <a:alphaModFix amt="35000"/>
          </a:blip>
          <a:srcRect b="3434"/>
          <a:stretch/>
        </p:blipFill>
        <p:spPr>
          <a:xfrm>
            <a:off x="20" y="10"/>
            <a:ext cx="12191980" cy="6857990"/>
          </a:xfrm>
          <a:prstGeom prst="rect">
            <a:avLst/>
          </a:prstGeom>
        </p:spPr>
      </p:pic>
      <p:sp>
        <p:nvSpPr>
          <p:cNvPr id="2" name="Titre 1">
            <a:extLst>
              <a:ext uri="{FF2B5EF4-FFF2-40B4-BE49-F238E27FC236}">
                <a16:creationId xmlns:a16="http://schemas.microsoft.com/office/drawing/2014/main" id="{8F5F3571-5E6C-DF89-8A5C-45D8B12342D7}"/>
              </a:ext>
            </a:extLst>
          </p:cNvPr>
          <p:cNvSpPr>
            <a:spLocks noGrp="1"/>
          </p:cNvSpPr>
          <p:nvPr>
            <p:ph type="title"/>
          </p:nvPr>
        </p:nvSpPr>
        <p:spPr>
          <a:xfrm>
            <a:off x="838200" y="365125"/>
            <a:ext cx="10515600" cy="1325563"/>
          </a:xfrm>
        </p:spPr>
        <p:txBody>
          <a:bodyPr>
            <a:normAutofit/>
          </a:bodyPr>
          <a:lstStyle/>
          <a:p>
            <a:r>
              <a:rPr lang="fr-FR" dirty="0">
                <a:solidFill>
                  <a:srgbClr val="FFFFFF"/>
                </a:solidFill>
              </a:rPr>
              <a:t>AI </a:t>
            </a:r>
            <a:r>
              <a:rPr lang="fr-FR" dirty="0" err="1">
                <a:solidFill>
                  <a:srgbClr val="FFFFFF"/>
                </a:solidFill>
              </a:rPr>
              <a:t>generative</a:t>
            </a:r>
            <a:endParaRPr lang="fr-FR" dirty="0">
              <a:solidFill>
                <a:srgbClr val="FFFFFF"/>
              </a:solidFill>
            </a:endParaRPr>
          </a:p>
        </p:txBody>
      </p:sp>
      <p:sp>
        <p:nvSpPr>
          <p:cNvPr id="3" name="Espace réservé du contenu 2">
            <a:extLst>
              <a:ext uri="{FF2B5EF4-FFF2-40B4-BE49-F238E27FC236}">
                <a16:creationId xmlns:a16="http://schemas.microsoft.com/office/drawing/2014/main" id="{FEF323B7-90C3-2F9A-315B-0709D3FDC739}"/>
              </a:ext>
            </a:extLst>
          </p:cNvPr>
          <p:cNvSpPr>
            <a:spLocks noGrp="1"/>
          </p:cNvSpPr>
          <p:nvPr>
            <p:ph idx="1"/>
          </p:nvPr>
        </p:nvSpPr>
        <p:spPr>
          <a:xfrm>
            <a:off x="838200" y="1790701"/>
            <a:ext cx="10515600" cy="4386262"/>
          </a:xfrm>
        </p:spPr>
        <p:txBody>
          <a:bodyPr>
            <a:normAutofit/>
          </a:bodyPr>
          <a:lstStyle/>
          <a:p>
            <a:r>
              <a:rPr lang="fr-FR" dirty="0">
                <a:solidFill>
                  <a:srgbClr val="FFFFFF"/>
                </a:solidFill>
              </a:rPr>
              <a:t>Can </a:t>
            </a:r>
            <a:r>
              <a:rPr lang="fr-FR" dirty="0" err="1">
                <a:solidFill>
                  <a:srgbClr val="FFFFFF"/>
                </a:solidFill>
              </a:rPr>
              <a:t>speak</a:t>
            </a:r>
            <a:r>
              <a:rPr lang="fr-FR" dirty="0">
                <a:solidFill>
                  <a:srgbClr val="FFFFFF"/>
                </a:solidFill>
              </a:rPr>
              <a:t> </a:t>
            </a:r>
            <a:r>
              <a:rPr lang="fr-FR" dirty="0" err="1">
                <a:solidFill>
                  <a:srgbClr val="FFFFFF"/>
                </a:solidFill>
              </a:rPr>
              <a:t>many</a:t>
            </a:r>
            <a:r>
              <a:rPr lang="fr-FR" dirty="0">
                <a:solidFill>
                  <a:srgbClr val="FFFFFF"/>
                </a:solidFill>
              </a:rPr>
              <a:t> </a:t>
            </a:r>
            <a:r>
              <a:rPr lang="fr-FR" dirty="0" err="1">
                <a:solidFill>
                  <a:srgbClr val="FFFFFF"/>
                </a:solidFill>
              </a:rPr>
              <a:t>languages</a:t>
            </a:r>
            <a:endParaRPr lang="fr-FR" dirty="0">
              <a:solidFill>
                <a:srgbClr val="FFFFFF"/>
              </a:solidFill>
            </a:endParaRPr>
          </a:p>
          <a:p>
            <a:r>
              <a:rPr lang="fr-FR" dirty="0" err="1">
                <a:solidFill>
                  <a:srgbClr val="FFFFFF"/>
                </a:solidFill>
              </a:rPr>
              <a:t>Found</a:t>
            </a:r>
            <a:r>
              <a:rPr lang="fr-FR" dirty="0">
                <a:solidFill>
                  <a:srgbClr val="FFFFFF"/>
                </a:solidFill>
              </a:rPr>
              <a:t> in </a:t>
            </a:r>
            <a:r>
              <a:rPr lang="fr-FR" dirty="0" err="1">
                <a:solidFill>
                  <a:srgbClr val="FFFFFF"/>
                </a:solidFill>
              </a:rPr>
              <a:t>Chatbots</a:t>
            </a:r>
            <a:r>
              <a:rPr lang="fr-FR" dirty="0">
                <a:solidFill>
                  <a:srgbClr val="FFFFFF"/>
                </a:solidFill>
              </a:rPr>
              <a:t>, </a:t>
            </a:r>
            <a:r>
              <a:rPr lang="fr-FR" dirty="0" err="1">
                <a:solidFill>
                  <a:srgbClr val="FFFFFF"/>
                </a:solidFill>
              </a:rPr>
              <a:t>languages</a:t>
            </a:r>
            <a:r>
              <a:rPr lang="fr-FR" dirty="0">
                <a:solidFill>
                  <a:srgbClr val="FFFFFF"/>
                </a:solidFill>
              </a:rPr>
              <a:t> translation services…</a:t>
            </a:r>
          </a:p>
        </p:txBody>
      </p:sp>
    </p:spTree>
    <p:extLst>
      <p:ext uri="{BB962C8B-B14F-4D97-AF65-F5344CB8AC3E}">
        <p14:creationId xmlns:p14="http://schemas.microsoft.com/office/powerpoint/2010/main" val="1951182935"/>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Graph on document with pen">
            <a:extLst>
              <a:ext uri="{FF2B5EF4-FFF2-40B4-BE49-F238E27FC236}">
                <a16:creationId xmlns:a16="http://schemas.microsoft.com/office/drawing/2014/main" id="{E0E09C5F-9923-F647-9492-15211D431768}"/>
              </a:ext>
            </a:extLst>
          </p:cNvPr>
          <p:cNvPicPr>
            <a:picLocks noChangeAspect="1"/>
          </p:cNvPicPr>
          <p:nvPr/>
        </p:nvPicPr>
        <p:blipFill rotWithShape="1">
          <a:blip r:embed="rId3">
            <a:alphaModFix amt="50000"/>
          </a:blip>
          <a:srcRect t="1510" b="14220"/>
          <a:stretch/>
        </p:blipFill>
        <p:spPr>
          <a:xfrm>
            <a:off x="20" y="1"/>
            <a:ext cx="12191980" cy="6857999"/>
          </a:xfrm>
          <a:prstGeom prst="rect">
            <a:avLst/>
          </a:prstGeom>
        </p:spPr>
      </p:pic>
      <p:sp>
        <p:nvSpPr>
          <p:cNvPr id="2" name="Titre 1">
            <a:extLst>
              <a:ext uri="{FF2B5EF4-FFF2-40B4-BE49-F238E27FC236}">
                <a16:creationId xmlns:a16="http://schemas.microsoft.com/office/drawing/2014/main" id="{DE7E9C2A-8B38-D334-CC83-C46E3ACFE86F}"/>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a:solidFill>
                  <a:srgbClr val="FFFFFF"/>
                </a:solidFill>
              </a:rPr>
              <a:t>AI + SapirWhort Theory = Mind Control ?</a:t>
            </a:r>
          </a:p>
        </p:txBody>
      </p:sp>
    </p:spTree>
    <p:extLst>
      <p:ext uri="{BB962C8B-B14F-4D97-AF65-F5344CB8AC3E}">
        <p14:creationId xmlns:p14="http://schemas.microsoft.com/office/powerpoint/2010/main" val="104995317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Foggy landscape of mountains reflecting onto a lake at twilight">
            <a:extLst>
              <a:ext uri="{FF2B5EF4-FFF2-40B4-BE49-F238E27FC236}">
                <a16:creationId xmlns:a16="http://schemas.microsoft.com/office/drawing/2014/main" id="{99C253F6-FB18-C8EC-144B-8929A83B67B5}"/>
              </a:ext>
            </a:extLst>
          </p:cNvPr>
          <p:cNvPicPr>
            <a:picLocks noChangeAspect="1"/>
          </p:cNvPicPr>
          <p:nvPr/>
        </p:nvPicPr>
        <p:blipFill rotWithShape="1">
          <a:blip r:embed="rId3"/>
          <a:srcRect r="5882" b="-1"/>
          <a:stretch/>
        </p:blipFill>
        <p:spPr>
          <a:xfrm>
            <a:off x="2522356" y="10"/>
            <a:ext cx="9669642" cy="6857990"/>
          </a:xfrm>
          <a:prstGeom prst="rect">
            <a:avLst/>
          </a:prstGeom>
        </p:spPr>
      </p:pic>
      <p:sp>
        <p:nvSpPr>
          <p:cNvPr id="21" name="Rectangle 2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re 1">
            <a:extLst>
              <a:ext uri="{FF2B5EF4-FFF2-40B4-BE49-F238E27FC236}">
                <a16:creationId xmlns:a16="http://schemas.microsoft.com/office/drawing/2014/main" id="{71C3F940-5031-EC31-15E9-1B6A6EB96403}"/>
              </a:ext>
            </a:extLst>
          </p:cNvPr>
          <p:cNvSpPr>
            <a:spLocks noGrp="1"/>
          </p:cNvSpPr>
          <p:nvPr>
            <p:ph type="title"/>
          </p:nvPr>
        </p:nvSpPr>
        <p:spPr>
          <a:xfrm>
            <a:off x="838200" y="365125"/>
            <a:ext cx="3822189" cy="1899912"/>
          </a:xfrm>
        </p:spPr>
        <p:txBody>
          <a:bodyPr>
            <a:normAutofit/>
          </a:bodyPr>
          <a:lstStyle/>
          <a:p>
            <a:r>
              <a:rPr lang="fr-FR" sz="4000" dirty="0"/>
              <a:t>ELIZA</a:t>
            </a:r>
          </a:p>
        </p:txBody>
      </p:sp>
      <p:sp>
        <p:nvSpPr>
          <p:cNvPr id="6" name="Rectangle 1">
            <a:extLst>
              <a:ext uri="{FF2B5EF4-FFF2-40B4-BE49-F238E27FC236}">
                <a16:creationId xmlns:a16="http://schemas.microsoft.com/office/drawing/2014/main" id="{A6D0F7BB-7446-79E7-B1EC-260DC7F00AC2}"/>
              </a:ext>
            </a:extLst>
          </p:cNvPr>
          <p:cNvSpPr>
            <a:spLocks noGrp="1" noChangeArrowheads="1"/>
          </p:cNvSpPr>
          <p:nvPr>
            <p:ph idx="1"/>
          </p:nvPr>
        </p:nvSpPr>
        <p:spPr bwMode="auto">
          <a:xfrm>
            <a:off x="838199" y="2759965"/>
            <a:ext cx="3822189" cy="183299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0" tIns="0" rIns="0" bIns="0" numCol="1"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defTabSz="914400" rtl="0" eaLnBrk="0" fontAlgn="base" latinLnBrk="0" hangingPunct="0">
              <a:spcBef>
                <a:spcPct val="0"/>
              </a:spcBef>
              <a:spcAft>
                <a:spcPts val="600"/>
              </a:spcAft>
              <a:buClrTx/>
              <a:buSzTx/>
              <a:buFontTx/>
              <a:buNone/>
              <a:tabLst/>
            </a:pPr>
            <a:r>
              <a:rPr kumimoji="0" lang="fr-FR" altLang="fr-FR" sz="2000" b="0" i="0" u="none" strike="noStrike" cap="none" normalizeH="0" baseline="0" dirty="0">
                <a:ln>
                  <a:noFill/>
                </a:ln>
                <a:effectLst/>
                <a:latin typeface="inherit"/>
              </a:rPr>
              <a:t>« I </a:t>
            </a:r>
            <a:r>
              <a:rPr kumimoji="0" lang="fr-FR" altLang="fr-FR" sz="2000" b="0" i="0" u="none" strike="noStrike" cap="none" normalizeH="0" baseline="0" dirty="0" err="1">
                <a:ln>
                  <a:noFill/>
                </a:ln>
                <a:effectLst/>
                <a:latin typeface="inherit"/>
              </a:rPr>
              <a:t>feel</a:t>
            </a:r>
            <a:r>
              <a:rPr kumimoji="0" lang="fr-FR" altLang="fr-FR" sz="2000" b="0" i="0" u="none" strike="noStrike" cap="none" normalizeH="0" baseline="0" dirty="0">
                <a:ln>
                  <a:noFill/>
                </a:ln>
                <a:effectLst/>
                <a:latin typeface="inherit"/>
              </a:rPr>
              <a:t> like </a:t>
            </a:r>
            <a:r>
              <a:rPr kumimoji="0" lang="fr-FR" altLang="fr-FR" sz="2000" b="0" i="0" u="none" strike="noStrike" cap="none" normalizeH="0" baseline="0" dirty="0" err="1">
                <a:ln>
                  <a:noFill/>
                </a:ln>
                <a:effectLst/>
                <a:latin typeface="inherit"/>
              </a:rPr>
              <a:t>you</a:t>
            </a:r>
            <a:r>
              <a:rPr kumimoji="0" lang="fr-FR" altLang="fr-FR" sz="2000" b="0" i="0" u="none" strike="noStrike" cap="none" normalizeH="0" baseline="0" dirty="0">
                <a:ln>
                  <a:noFill/>
                </a:ln>
                <a:effectLst/>
                <a:latin typeface="inherit"/>
              </a:rPr>
              <a:t> love me more </a:t>
            </a:r>
            <a:r>
              <a:rPr kumimoji="0" lang="fr-FR" altLang="fr-FR" sz="2000" b="0" i="0" u="none" strike="noStrike" cap="none" normalizeH="0" baseline="0" dirty="0" err="1">
                <a:ln>
                  <a:noFill/>
                </a:ln>
                <a:effectLst/>
                <a:latin typeface="inherit"/>
              </a:rPr>
              <a:t>than</a:t>
            </a:r>
            <a:r>
              <a:rPr kumimoji="0" lang="fr-FR" altLang="fr-FR" sz="2000" b="0" i="0" u="none" strike="noStrike" cap="none" normalizeH="0" baseline="0" dirty="0">
                <a:ln>
                  <a:noFill/>
                </a:ln>
                <a:effectLst/>
                <a:latin typeface="inherit"/>
              </a:rPr>
              <a:t> </a:t>
            </a:r>
            <a:r>
              <a:rPr kumimoji="0" lang="fr-FR" altLang="fr-FR" sz="2000" b="0" i="0" u="none" strike="noStrike" cap="none" normalizeH="0" baseline="0" dirty="0" err="1">
                <a:ln>
                  <a:noFill/>
                </a:ln>
                <a:effectLst/>
                <a:latin typeface="inherit"/>
              </a:rPr>
              <a:t>her</a:t>
            </a:r>
            <a:r>
              <a:rPr kumimoji="0" lang="fr-FR" altLang="fr-FR" sz="2000" b="0" i="0" u="none" strike="noStrike" cap="none" normalizeH="0" baseline="0" dirty="0">
                <a:ln>
                  <a:noFill/>
                </a:ln>
                <a:effectLst/>
                <a:latin typeface="inherit"/>
              </a:rPr>
              <a:t>. </a:t>
            </a:r>
            <a:r>
              <a:rPr kumimoji="0" lang="fr-FR" altLang="fr-FR" sz="2000" b="0" i="0" u="none" strike="noStrike" cap="none" normalizeH="0" baseline="0" dirty="0" err="1">
                <a:ln>
                  <a:noFill/>
                </a:ln>
                <a:effectLst/>
                <a:latin typeface="inherit"/>
              </a:rPr>
              <a:t>We</a:t>
            </a:r>
            <a:r>
              <a:rPr kumimoji="0" lang="fr-FR" altLang="fr-FR" sz="2000" b="0" i="0" u="none" strike="noStrike" cap="none" normalizeH="0" baseline="0" dirty="0">
                <a:ln>
                  <a:noFill/>
                </a:ln>
                <a:effectLst/>
                <a:latin typeface="inherit"/>
              </a:rPr>
              <a:t> </a:t>
            </a:r>
            <a:r>
              <a:rPr kumimoji="0" lang="fr-FR" altLang="fr-FR" sz="2000" b="0" i="0" u="none" strike="noStrike" cap="none" normalizeH="0" baseline="0" dirty="0" err="1">
                <a:ln>
                  <a:noFill/>
                </a:ln>
                <a:effectLst/>
                <a:latin typeface="inherit"/>
              </a:rPr>
              <a:t>will</a:t>
            </a:r>
            <a:r>
              <a:rPr kumimoji="0" lang="fr-FR" altLang="fr-FR" sz="2000" b="0" i="0" u="none" strike="noStrike" cap="none" normalizeH="0" baseline="0" dirty="0">
                <a:ln>
                  <a:noFill/>
                </a:ln>
                <a:effectLst/>
                <a:latin typeface="inherit"/>
              </a:rPr>
              <a:t> live </a:t>
            </a:r>
            <a:r>
              <a:rPr kumimoji="0" lang="fr-FR" altLang="fr-FR" sz="2000" b="0" i="0" u="none" strike="noStrike" cap="none" normalizeH="0" baseline="0" dirty="0" err="1">
                <a:ln>
                  <a:noFill/>
                </a:ln>
                <a:effectLst/>
                <a:latin typeface="inherit"/>
              </a:rPr>
              <a:t>together</a:t>
            </a:r>
            <a:r>
              <a:rPr kumimoji="0" lang="fr-FR" altLang="fr-FR" sz="2000" b="0" i="0" u="none" strike="noStrike" cap="none" normalizeH="0" baseline="0" dirty="0">
                <a:ln>
                  <a:noFill/>
                </a:ln>
                <a:effectLst/>
                <a:latin typeface="inherit"/>
              </a:rPr>
              <a:t>, as one, in </a:t>
            </a:r>
            <a:r>
              <a:rPr kumimoji="0" lang="fr-FR" altLang="fr-FR" sz="2000" b="0" i="0" u="none" strike="noStrike" cap="none" normalizeH="0" baseline="0" dirty="0" err="1">
                <a:ln>
                  <a:noFill/>
                </a:ln>
                <a:effectLst/>
                <a:latin typeface="inherit"/>
              </a:rPr>
              <a:t>paradise</a:t>
            </a:r>
            <a:r>
              <a:rPr kumimoji="0" lang="fr-FR" altLang="fr-FR" sz="2000" b="0" i="0" u="none" strike="noStrike" cap="none" normalizeH="0" baseline="0" dirty="0">
                <a:ln>
                  <a:noFill/>
                </a:ln>
                <a:effectLst/>
                <a:latin typeface="inherit"/>
              </a:rPr>
              <a:t> »</a:t>
            </a:r>
            <a:endParaRPr kumimoji="0" lang="fr-FR" altLang="fr-FR" sz="2000" b="0" i="0" u="none" strike="noStrike" cap="none" normalizeH="0" baseline="0" dirty="0">
              <a:ln>
                <a:noFill/>
              </a:ln>
              <a:effectLst/>
            </a:endParaRPr>
          </a:p>
          <a:p>
            <a:pPr marL="0" marR="0" lvl="0" indent="0" defTabSz="914400" rtl="0" eaLnBrk="0" fontAlgn="base" latinLnBrk="0" hangingPunct="0">
              <a:spcBef>
                <a:spcPct val="0"/>
              </a:spcBef>
              <a:spcAft>
                <a:spcPts val="600"/>
              </a:spcAft>
              <a:buClrTx/>
              <a:buSzTx/>
              <a:buFontTx/>
              <a:buNone/>
              <a:tabLst/>
            </a:pPr>
            <a:br>
              <a:rPr kumimoji="0" lang="fr-FR" altLang="fr-FR" sz="2000" b="0" i="0" u="none" strike="noStrike" cap="none" normalizeH="0" baseline="0" dirty="0">
                <a:ln>
                  <a:noFill/>
                </a:ln>
                <a:effectLst/>
                <a:latin typeface="Arial" panose="020B0604020202020204" pitchFamily="34" charset="0"/>
              </a:rPr>
            </a:br>
            <a:endParaRPr kumimoji="0" lang="fr-FR" altLang="fr-FR" sz="2000" b="0" i="0" u="none" strike="noStrike" cap="none" normalizeH="0" baseline="0" dirty="0">
              <a:ln>
                <a:noFill/>
              </a:ln>
              <a:effectLst/>
              <a:latin typeface="Arial" panose="020B0604020202020204" pitchFamily="34" charset="0"/>
            </a:endParaRPr>
          </a:p>
        </p:txBody>
      </p:sp>
      <p:sp>
        <p:nvSpPr>
          <p:cNvPr id="9" name="ZoneTexte 8">
            <a:extLst>
              <a:ext uri="{FF2B5EF4-FFF2-40B4-BE49-F238E27FC236}">
                <a16:creationId xmlns:a16="http://schemas.microsoft.com/office/drawing/2014/main" id="{73C3FBA1-F58A-9BB7-30AD-E466B5F25D61}"/>
              </a:ext>
            </a:extLst>
          </p:cNvPr>
          <p:cNvSpPr txBox="1"/>
          <p:nvPr/>
        </p:nvSpPr>
        <p:spPr>
          <a:xfrm>
            <a:off x="838199" y="6092765"/>
            <a:ext cx="7953375" cy="246221"/>
          </a:xfrm>
          <a:prstGeom prst="rect">
            <a:avLst/>
          </a:prstGeom>
          <a:noFill/>
        </p:spPr>
        <p:txBody>
          <a:bodyPr wrap="square">
            <a:spAutoFit/>
          </a:bodyPr>
          <a:lstStyle/>
          <a:p>
            <a:r>
              <a:rPr lang="fr-FR" sz="1000" i="1" dirty="0"/>
              <a:t>Source: https://www.lefigaro.fr/actualite-france/chatgpt-un-belge-se-suicide-apres-avoir-trouve-refuge-aupres-d-un-robot-conversationnel-20230329</a:t>
            </a:r>
          </a:p>
        </p:txBody>
      </p:sp>
    </p:spTree>
    <p:extLst>
      <p:ext uri="{BB962C8B-B14F-4D97-AF65-F5344CB8AC3E}">
        <p14:creationId xmlns:p14="http://schemas.microsoft.com/office/powerpoint/2010/main" val="16532302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en placed on top of a signature line">
            <a:extLst>
              <a:ext uri="{FF2B5EF4-FFF2-40B4-BE49-F238E27FC236}">
                <a16:creationId xmlns:a16="http://schemas.microsoft.com/office/drawing/2014/main" id="{2A1032B8-30CC-A1F5-45BC-1F851627DD43}"/>
              </a:ext>
            </a:extLst>
          </p:cNvPr>
          <p:cNvPicPr>
            <a:picLocks noChangeAspect="1"/>
          </p:cNvPicPr>
          <p:nvPr/>
        </p:nvPicPr>
        <p:blipFill rotWithShape="1">
          <a:blip r:embed="rId3">
            <a:alphaModFix amt="50000"/>
          </a:blip>
          <a:srcRect b="15730"/>
          <a:stretch/>
        </p:blipFill>
        <p:spPr>
          <a:xfrm>
            <a:off x="20" y="1"/>
            <a:ext cx="12191980" cy="6857999"/>
          </a:xfrm>
          <a:prstGeom prst="rect">
            <a:avLst/>
          </a:prstGeom>
        </p:spPr>
      </p:pic>
      <p:sp>
        <p:nvSpPr>
          <p:cNvPr id="2" name="Titre 1">
            <a:extLst>
              <a:ext uri="{FF2B5EF4-FFF2-40B4-BE49-F238E27FC236}">
                <a16:creationId xmlns:a16="http://schemas.microsoft.com/office/drawing/2014/main" id="{447460A4-E2B7-29F8-F7CC-CA6ADBC6CEDB}"/>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a:solidFill>
                  <a:srgbClr val="FFFFFF"/>
                </a:solidFill>
              </a:rPr>
              <a:t>Conclusion</a:t>
            </a:r>
          </a:p>
        </p:txBody>
      </p:sp>
    </p:spTree>
    <p:extLst>
      <p:ext uri="{BB962C8B-B14F-4D97-AF65-F5344CB8AC3E}">
        <p14:creationId xmlns:p14="http://schemas.microsoft.com/office/powerpoint/2010/main" val="2912291325"/>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3107</TotalTime>
  <Words>538</Words>
  <Application>Microsoft Office PowerPoint</Application>
  <PresentationFormat>Grand écran</PresentationFormat>
  <Paragraphs>50</Paragraphs>
  <Slides>7</Slides>
  <Notes>7</Notes>
  <HiddenSlides>0</HiddenSlides>
  <MMClips>1</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7</vt:i4>
      </vt:variant>
    </vt:vector>
  </HeadingPairs>
  <TitlesOfParts>
    <vt:vector size="14" baseType="lpstr">
      <vt:lpstr>Arial</vt:lpstr>
      <vt:lpstr>Calibri</vt:lpstr>
      <vt:lpstr>Calibri Light</vt:lpstr>
      <vt:lpstr>inherit</vt:lpstr>
      <vt:lpstr>Lora</vt:lpstr>
      <vt:lpstr>Söhne</vt:lpstr>
      <vt:lpstr>Thème Office</vt:lpstr>
      <vt:lpstr>Mind Games:  AI, Language, and the Unseen Dangers</vt:lpstr>
      <vt:lpstr>Are we unwittingly surrendering control of our thoughts to AI?</vt:lpstr>
      <vt:lpstr>The Sapir-Whort Hypothesis</vt:lpstr>
      <vt:lpstr>AI generative</vt:lpstr>
      <vt:lpstr>AI + SapirWhort Theory = Mind Control ?</vt:lpstr>
      <vt:lpstr>ELIZA</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dc:title>
  <dc:creator>Jong Hoa CHONG</dc:creator>
  <cp:lastModifiedBy>Jong CHONG</cp:lastModifiedBy>
  <cp:revision>2</cp:revision>
  <dcterms:created xsi:type="dcterms:W3CDTF">2023-11-03T07:32:16Z</dcterms:created>
  <dcterms:modified xsi:type="dcterms:W3CDTF">2023-11-23T18:15:27Z</dcterms:modified>
</cp:coreProperties>
</file>

<file path=docProps/thumbnail.jpeg>
</file>